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ags/tag15.xml" ContentType="application/vnd.openxmlformats-officedocument.presentationml.tags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tags/tag16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719" r:id="rId1"/>
    <p:sldMasterId id="2147484358" r:id="rId2"/>
    <p:sldMasterId id="2147484364" r:id="rId3"/>
    <p:sldMasterId id="2147484366" r:id="rId4"/>
    <p:sldMasterId id="2147484368" r:id="rId5"/>
    <p:sldMasterId id="2147484370" r:id="rId6"/>
    <p:sldMasterId id="2147484388" r:id="rId7"/>
    <p:sldMasterId id="2147484443" r:id="rId8"/>
  </p:sldMasterIdLst>
  <p:notesMasterIdLst>
    <p:notesMasterId r:id="rId40"/>
  </p:notesMasterIdLst>
  <p:handoutMasterIdLst>
    <p:handoutMasterId r:id="rId41"/>
  </p:handoutMasterIdLst>
  <p:sldIdLst>
    <p:sldId id="9664" r:id="rId9"/>
    <p:sldId id="9668" r:id="rId10"/>
    <p:sldId id="9640" r:id="rId11"/>
    <p:sldId id="9641" r:id="rId12"/>
    <p:sldId id="9643" r:id="rId13"/>
    <p:sldId id="9681" r:id="rId14"/>
    <p:sldId id="257" r:id="rId15"/>
    <p:sldId id="258" r:id="rId16"/>
    <p:sldId id="9665" r:id="rId17"/>
    <p:sldId id="9669" r:id="rId18"/>
    <p:sldId id="9670" r:id="rId19"/>
    <p:sldId id="9672" r:id="rId20"/>
    <p:sldId id="9666" r:id="rId21"/>
    <p:sldId id="9680" r:id="rId22"/>
    <p:sldId id="9682" r:id="rId23"/>
    <p:sldId id="9683" r:id="rId24"/>
    <p:sldId id="259" r:id="rId25"/>
    <p:sldId id="260" r:id="rId26"/>
    <p:sldId id="261" r:id="rId27"/>
    <p:sldId id="262" r:id="rId28"/>
    <p:sldId id="9673" r:id="rId29"/>
    <p:sldId id="9689" r:id="rId30"/>
    <p:sldId id="9695" r:id="rId31"/>
    <p:sldId id="9677" r:id="rId32"/>
    <p:sldId id="9667" r:id="rId33"/>
    <p:sldId id="9684" r:id="rId34"/>
    <p:sldId id="9678" r:id="rId35"/>
    <p:sldId id="9676" r:id="rId36"/>
    <p:sldId id="9679" r:id="rId37"/>
    <p:sldId id="9674" r:id="rId38"/>
    <p:sldId id="401" r:id="rId39"/>
  </p:sldIdLst>
  <p:sldSz cx="9906000" cy="6858000" type="A4"/>
  <p:notesSz cx="6797675" cy="9928225"/>
  <p:embeddedFontLst>
    <p:embeddedFont>
      <p:font typeface="HY헤드라인M" panose="02030600000101010101" pitchFamily="18" charset="-127"/>
      <p:regular r:id="rId42"/>
    </p:embeddedFont>
    <p:embeddedFont>
      <p:font typeface="경기천년바탕 Bold" panose="02020803020101020101" pitchFamily="18" charset="-127"/>
      <p:bold r:id="rId43"/>
    </p:embeddedFont>
    <p:embeddedFont>
      <p:font typeface="경기천년제목 Bold" panose="02020803020101020101" pitchFamily="18" charset="-127"/>
      <p:bold r:id="rId44"/>
    </p:embeddedFont>
    <p:embeddedFont>
      <p:font typeface="경기천년제목 Light" panose="02020403020101020101" pitchFamily="18" charset="-127"/>
      <p:regular r:id="rId45"/>
    </p:embeddedFont>
    <p:embeddedFont>
      <p:font typeface="경기천년제목 Medium" panose="02020603020101020101" pitchFamily="18" charset="-127"/>
      <p:regular r:id="rId46"/>
    </p:embeddedFont>
    <p:embeddedFont>
      <p:font typeface="경기천년제목OTF Bold" panose="02020803020101020101" pitchFamily="18" charset="-127"/>
      <p:bold r:id="rId47"/>
    </p:embeddedFont>
    <p:embeddedFont>
      <p:font typeface="경기천년제목OTF Light" panose="02020403020101020101" pitchFamily="18" charset="-127"/>
      <p:regular r:id="rId48"/>
    </p:embeddedFont>
    <p:embeddedFont>
      <p:font typeface="경기천년제목OTF Medium" panose="02020603020101020101" pitchFamily="18" charset="-127"/>
      <p:regular r:id="rId49"/>
    </p:embeddedFont>
    <p:embeddedFont>
      <p:font typeface="경기천년제목VOTF Bold" panose="02020803020101020101" pitchFamily="18" charset="-127"/>
      <p:bold r:id="rId50"/>
    </p:embeddedFont>
    <p:embeddedFont>
      <p:font typeface="나눔고딕" pitchFamily="2" charset="-127"/>
      <p:regular r:id="rId51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맑은 고딕" panose="020B0503020000020004" pitchFamily="50" charset="-127"/>
      <p:regular r:id="rId53"/>
      <p:bold r:id="rId54"/>
    </p:embeddedFont>
  </p:embeddedFontLst>
  <p:custDataLst>
    <p:tags r:id="rId55"/>
  </p:custData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Arial" charset="0"/>
        <a:ea typeface="바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>
          <p15:clr>
            <a:srgbClr val="A4A3A4"/>
          </p15:clr>
        </p15:guide>
        <p15:guide id="2" orient="horz" pos="1207" userDrawn="1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orient="horz" pos="4201" userDrawn="1">
          <p15:clr>
            <a:srgbClr val="A4A3A4"/>
          </p15:clr>
        </p15:guide>
        <p15:guide id="5" pos="262">
          <p15:clr>
            <a:srgbClr val="A4A3A4"/>
          </p15:clr>
        </p15:guide>
        <p15:guide id="6" pos="5978">
          <p15:clr>
            <a:srgbClr val="A4A3A4"/>
          </p15:clr>
        </p15:guide>
        <p15:guide id="7" pos="3120">
          <p15:clr>
            <a:srgbClr val="A4A3A4"/>
          </p15:clr>
        </p15:guide>
        <p15:guide id="9" orient="horz" pos="3974">
          <p15:clr>
            <a:srgbClr val="A4A3A4"/>
          </p15:clr>
        </p15:guide>
        <p15:guide id="10" orient="horz" pos="3929">
          <p15:clr>
            <a:srgbClr val="A4A3A4"/>
          </p15:clr>
        </p15:guide>
        <p15:guide id="11" orient="horz" pos="935">
          <p15:clr>
            <a:srgbClr val="A4A3A4"/>
          </p15:clr>
        </p15:guide>
        <p15:guide id="12" orient="horz" pos="391">
          <p15:clr>
            <a:srgbClr val="A4A3A4"/>
          </p15:clr>
        </p15:guide>
        <p15:guide id="13" pos="1669">
          <p15:clr>
            <a:srgbClr val="A4A3A4"/>
          </p15:clr>
        </p15:guide>
        <p15:guide id="14" pos="4572">
          <p15:clr>
            <a:srgbClr val="A4A3A4"/>
          </p15:clr>
        </p15:guide>
        <p15:guide id="15" orient="horz" pos="4156">
          <p15:clr>
            <a:srgbClr val="A4A3A4"/>
          </p15:clr>
        </p15:guide>
        <p15:guide id="16" pos="2349" userDrawn="1">
          <p15:clr>
            <a:srgbClr val="A4A3A4"/>
          </p15:clr>
        </p15:guide>
        <p15:guide id="17" orient="horz" pos="4065">
          <p15:clr>
            <a:srgbClr val="A4A3A4"/>
          </p15:clr>
        </p15:guide>
        <p15:guide id="18" orient="horz" pos="436">
          <p15:clr>
            <a:srgbClr val="A4A3A4"/>
          </p15:clr>
        </p15:guide>
        <p15:guide id="19" pos="3891">
          <p15:clr>
            <a:srgbClr val="A4A3A4"/>
          </p15:clr>
        </p15:guide>
        <p15:guide id="20" pos="10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45" userDrawn="1">
          <p15:clr>
            <a:srgbClr val="A4A3A4"/>
          </p15:clr>
        </p15:guide>
        <p15:guide id="3" orient="horz" pos="3128" userDrawn="1">
          <p15:clr>
            <a:srgbClr val="A4A3A4"/>
          </p15:clr>
        </p15:guide>
        <p15:guide id="4" pos="2141" userDrawn="1">
          <p15:clr>
            <a:srgbClr val="A4A3A4"/>
          </p15:clr>
        </p15:guide>
        <p15:guide id="5" orient="horz" pos="3132" userDrawn="1">
          <p15:clr>
            <a:srgbClr val="A4A3A4"/>
          </p15:clr>
        </p15:guide>
        <p15:guide id="6" orient="horz" pos="3127" userDrawn="1">
          <p15:clr>
            <a:srgbClr val="A4A3A4"/>
          </p15:clr>
        </p15:guide>
        <p15:guide id="7" orient="horz" pos="3134" userDrawn="1">
          <p15:clr>
            <a:srgbClr val="A4A3A4"/>
          </p15:clr>
        </p15:guide>
        <p15:guide id="8" orient="horz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승찬" initials="전승" lastIdx="1" clrIdx="0"/>
  <p:cmAuthor id="2" name="임성철" initials="임" lastIdx="1" clrIdx="1">
    <p:extLst>
      <p:ext uri="{19B8F6BF-5375-455C-9EA6-DF929625EA0E}">
        <p15:presenceInfo xmlns:p15="http://schemas.microsoft.com/office/powerpoint/2012/main" userId="S::sanchez@kmac.co.kr::580e5498-122f-48c1-ab31-41b1524b3b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0F9"/>
    <a:srgbClr val="203864"/>
    <a:srgbClr val="FFFFFF"/>
    <a:srgbClr val="FF3D2E"/>
    <a:srgbClr val="99CD41"/>
    <a:srgbClr val="8FAADC"/>
    <a:srgbClr val="BDD7EE"/>
    <a:srgbClr val="FF00FF"/>
    <a:srgbClr val="FFD96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6720" autoAdjust="0"/>
  </p:normalViewPr>
  <p:slideViewPr>
    <p:cSldViewPr showGuides="1">
      <p:cViewPr varScale="1">
        <p:scale>
          <a:sx n="108" d="100"/>
          <a:sy n="108" d="100"/>
        </p:scale>
        <p:origin x="1608" y="78"/>
      </p:cViewPr>
      <p:guideLst>
        <p:guide orient="horz" pos="4110"/>
        <p:guide orient="horz" pos="1207"/>
        <p:guide orient="horz" pos="4020"/>
        <p:guide orient="horz" pos="4201"/>
        <p:guide pos="262"/>
        <p:guide pos="5978"/>
        <p:guide pos="3120"/>
        <p:guide orient="horz" pos="3974"/>
        <p:guide orient="horz" pos="3929"/>
        <p:guide orient="horz" pos="935"/>
        <p:guide orient="horz" pos="391"/>
        <p:guide pos="1669"/>
        <p:guide pos="4572"/>
        <p:guide orient="horz" pos="4156"/>
        <p:guide pos="2349"/>
        <p:guide orient="horz" pos="4065"/>
        <p:guide orient="horz" pos="436"/>
        <p:guide pos="3891"/>
        <p:guide pos="10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2880" y="-58"/>
      </p:cViewPr>
      <p:guideLst>
        <p:guide orient="horz" pos="3133"/>
        <p:guide pos="2145"/>
        <p:guide orient="horz" pos="3128"/>
        <p:guide pos="2141"/>
        <p:guide orient="horz" pos="3132"/>
        <p:guide orient="horz" pos="3127"/>
        <p:guide orient="horz" pos="3134"/>
        <p:guide orient="horz"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9306" cy="49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t" anchorCtr="0" compatLnSpc="1">
            <a:prstTxWarp prst="textNoShape">
              <a:avLst/>
            </a:prstTxWarp>
          </a:bodyPr>
          <a:lstStyle>
            <a:lvl1pPr defTabSz="919363" latinLnBrk="1">
              <a:defRPr sz="1200">
                <a:latin typeface="Book Antiqua" pitchFamily="18" charset="0"/>
              </a:defRPr>
            </a:lvl1pPr>
          </a:lstStyle>
          <a:p>
            <a:pPr>
              <a:defRPr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372" y="3"/>
            <a:ext cx="2949306" cy="49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t" anchorCtr="0" compatLnSpc="1">
            <a:prstTxWarp prst="textNoShape">
              <a:avLst/>
            </a:prstTxWarp>
          </a:bodyPr>
          <a:lstStyle>
            <a:lvl1pPr algn="r" defTabSz="919363" latinLnBrk="1">
              <a:defRPr sz="1200">
                <a:latin typeface="Book Antiqua" pitchFamily="18" charset="0"/>
              </a:defRPr>
            </a:lvl1pPr>
          </a:lstStyle>
          <a:p>
            <a:pPr>
              <a:defRPr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5068"/>
            <a:ext cx="2949306" cy="49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b" anchorCtr="0" compatLnSpc="1">
            <a:prstTxWarp prst="textNoShape">
              <a:avLst/>
            </a:prstTxWarp>
          </a:bodyPr>
          <a:lstStyle>
            <a:lvl1pPr defTabSz="919363" latinLnBrk="1">
              <a:defRPr sz="1200">
                <a:latin typeface="Book Antiqua" pitchFamily="18" charset="0"/>
              </a:defRPr>
            </a:lvl1pPr>
          </a:lstStyle>
          <a:p>
            <a:pPr>
              <a:defRPr/>
            </a:pP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372" y="9435068"/>
            <a:ext cx="2949306" cy="49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b" anchorCtr="0" compatLnSpc="1">
            <a:prstTxWarp prst="textNoShape">
              <a:avLst/>
            </a:prstTxWarp>
          </a:bodyPr>
          <a:lstStyle>
            <a:lvl1pPr algn="r" defTabSz="919363" latinLnBrk="1">
              <a:defRPr sz="1200">
                <a:latin typeface="Book Antiqua" pitchFamily="18" charset="0"/>
              </a:defRPr>
            </a:lvl1pPr>
          </a:lstStyle>
          <a:p>
            <a:pPr>
              <a:defRPr/>
            </a:pPr>
            <a:fld id="{077ED800-827B-4C31-9CDD-34AF9DC14203}" type="slidenum">
              <a:rPr lang="en-US" altLang="ko-KR">
                <a:latin typeface="나눔고딕" pitchFamily="50" charset="-127"/>
                <a:ea typeface="나눔고딕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925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9306" cy="49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t" anchorCtr="0" compatLnSpc="1">
            <a:prstTxWarp prst="textNoShape">
              <a:avLst/>
            </a:prstTxWarp>
          </a:bodyPr>
          <a:lstStyle>
            <a:lvl1pPr defTabSz="919363" latinLnBrk="1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372" y="3"/>
            <a:ext cx="2949306" cy="49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t" anchorCtr="0" compatLnSpc="1">
            <a:prstTxWarp prst="textNoShape">
              <a:avLst/>
            </a:prstTxWarp>
          </a:bodyPr>
          <a:lstStyle>
            <a:lvl1pPr algn="r" defTabSz="919363" latinLnBrk="1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0725" y="747713"/>
            <a:ext cx="5380038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993" y="4711190"/>
            <a:ext cx="4983694" cy="447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5068"/>
            <a:ext cx="2949306" cy="49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b" anchorCtr="0" compatLnSpc="1">
            <a:prstTxWarp prst="textNoShape">
              <a:avLst/>
            </a:prstTxWarp>
          </a:bodyPr>
          <a:lstStyle>
            <a:lvl1pPr defTabSz="919363" latinLnBrk="1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372" y="9435068"/>
            <a:ext cx="2949306" cy="49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3" tIns="46077" rIns="92163" bIns="46077" numCol="1" anchor="b" anchorCtr="0" compatLnSpc="1">
            <a:prstTxWarp prst="textNoShape">
              <a:avLst/>
            </a:prstTxWarp>
          </a:bodyPr>
          <a:lstStyle>
            <a:lvl1pPr algn="r" defTabSz="919363" latinLnBrk="1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9A87A856-0095-494B-A1EB-DAD9DB107C8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2802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09AC665-A1DA-A89F-0387-2B8E5797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7C178A3B-9831-EF1E-C58F-791ECF9D70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3AA673CF-EE22-CAA9-66A4-314EA2355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9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3BD98B3-2ECB-61FE-19E7-BA7DC382B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769E8247-E1DD-D9E0-172F-0A5335AE0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F65A3366-9D6A-A033-4167-C14B38C948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6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1103353-2F67-DA91-44C5-D6467290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F856BBC0-6477-5217-C9AD-B02B6AE91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15791786-7163-3835-7C52-5170A1FE70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92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7EABCF8-CDA3-55B0-ADF3-5DBB0F4F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74731352-AF29-8671-FB93-0A22ECE54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4A96CD37-E80D-4174-804C-8122B96A1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5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85473F8-9A5C-ED89-E6F0-A8D3BFC6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DF2AD288-AE66-74E4-1C85-DEFF36A4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10594098-2C65-444C-1AAF-07A703527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677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5145971-90F1-15CB-A2EA-70DB78B8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2FFABC07-0996-7252-DC3B-8E1D3FC9F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DE78566E-89CC-81E2-7C5B-AE15105DDC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8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5AE1C92-F770-86F8-850F-F0ABCC41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3FBE1F72-228F-B002-D302-EE1F0C08E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943D8CEB-89A4-90FB-1D36-93C211BD2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1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09547DF-7573-E285-73F5-CBFCAAFA1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5A5868DA-4ACF-71A8-08F9-2886604B1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E3BF5796-9C20-73B4-398F-BC6ACEB6E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8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85473F8-9A5C-ED89-E6F0-A8D3BFC6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DF2AD288-AE66-74E4-1C85-DEFF36A46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10594098-2C65-444C-1AAF-07A703527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677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C2F4C-4933-4EA7-9ED7-A1E149DEA88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4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E39DECD-4270-30F5-A2CF-A0FD18B09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DCB1CD40-6F8F-2C95-2A8A-92319A6D9E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E11E5D7B-B1BD-18D2-9A6F-7BF061DC3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4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FDEB6CD-4AEC-8642-C316-51ADCF75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F43054CC-2AC2-E1FF-780E-30C655FCBC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4C5E1540-E31D-B2D9-65BF-5B54C8EA9D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2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9E6C430-77E7-46A7-05CC-E39A8B74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9787EF7B-0AD7-29CD-9952-0E6514ABF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01D4DEEB-32EF-89F1-E5F2-F96ADAFA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5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09AC665-A1DA-A89F-0387-2B8E57970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7C178A3B-9831-EF1E-C58F-791ECF9D70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:notes">
            <a:extLst>
              <a:ext uri="{FF2B5EF4-FFF2-40B4-BE49-F238E27FC236}">
                <a16:creationId xmlns:a16="http://schemas.microsoft.com/office/drawing/2014/main" id="{3AA673CF-EE22-CAA9-66A4-314EA2355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9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906993" y="4711190"/>
            <a:ext cx="4983694" cy="447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20725" y="747713"/>
            <a:ext cx="5380038" cy="37258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500440"/>
            <a:ext cx="9906000" cy="92869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PPT </a:t>
            </a:r>
            <a:r>
              <a:rPr lang="ko-KR" altLang="en-US" dirty="0"/>
              <a:t>문서 </a:t>
            </a:r>
            <a:r>
              <a:rPr lang="en-US" altLang="ko-KR" dirty="0"/>
              <a:t>Policy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7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5" orient="horz" pos="25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5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번호있는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61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번호있는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798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번호있는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2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500440"/>
            <a:ext cx="9906000" cy="92869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PPT </a:t>
            </a:r>
            <a:r>
              <a:rPr lang="ko-KR" altLang="en-US" dirty="0"/>
              <a:t>문서 </a:t>
            </a:r>
            <a:r>
              <a:rPr lang="en-US" altLang="ko-KR" dirty="0"/>
              <a:t>Policy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5" orient="horz" pos="25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 </a:t>
            </a:r>
            <a:fld id="{BC41C62D-11DA-4B3C-95BA-2F1C14FD181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제안개요</a:t>
            </a:r>
          </a:p>
        </p:txBody>
      </p:sp>
    </p:spTree>
    <p:extLst>
      <p:ext uri="{BB962C8B-B14F-4D97-AF65-F5344CB8AC3E}">
        <p14:creationId xmlns:p14="http://schemas.microsoft.com/office/powerpoint/2010/main" val="2470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 </a:t>
            </a:r>
            <a:fld id="{BC41C62D-11DA-4B3C-95BA-2F1C14FD181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Ⅲ.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 부문</a:t>
            </a:r>
          </a:p>
        </p:txBody>
      </p:sp>
    </p:spTree>
    <p:extLst>
      <p:ext uri="{BB962C8B-B14F-4D97-AF65-F5344CB8AC3E}">
        <p14:creationId xmlns:p14="http://schemas.microsoft.com/office/powerpoint/2010/main" val="27613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 </a:t>
            </a:r>
            <a:fld id="{BC41C62D-11DA-4B3C-95BA-2F1C14FD181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Ⅳ.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사업내용 부문</a:t>
            </a:r>
          </a:p>
        </p:txBody>
      </p:sp>
    </p:spTree>
    <p:extLst>
      <p:ext uri="{BB962C8B-B14F-4D97-AF65-F5344CB8AC3E}">
        <p14:creationId xmlns:p14="http://schemas.microsoft.com/office/powerpoint/2010/main" val="30669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 </a:t>
            </a:r>
            <a:fld id="{BC41C62D-11DA-4B3C-95BA-2F1C14FD181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Ⅴ. </a:t>
            </a: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26534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 </a:t>
            </a:r>
            <a:fld id="{BC41C62D-11DA-4B3C-95BA-2F1C14FD1816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+mn-ea"/>
                <a:ea typeface="나눔고딕"/>
                <a:cs typeface="+mn-cs"/>
              </a:rPr>
              <a:t>-</a:t>
            </a:r>
            <a:endParaRPr kumimoji="1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n-ea"/>
              <a:ea typeface="나눔고딕"/>
              <a:cs typeface="+mn-cs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별첨자료</a:t>
            </a:r>
          </a:p>
        </p:txBody>
      </p:sp>
    </p:spTree>
    <p:extLst>
      <p:ext uri="{BB962C8B-B14F-4D97-AF65-F5344CB8AC3E}">
        <p14:creationId xmlns:p14="http://schemas.microsoft.com/office/powerpoint/2010/main" val="42426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제안개요</a:t>
            </a:r>
          </a:p>
        </p:txBody>
      </p:sp>
    </p:spTree>
    <p:extLst>
      <p:ext uri="{BB962C8B-B14F-4D97-AF65-F5344CB8AC3E}">
        <p14:creationId xmlns:p14="http://schemas.microsoft.com/office/powerpoint/2010/main" val="29001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24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38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2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1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5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37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77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75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사업관리 부문</a:t>
            </a:r>
          </a:p>
        </p:txBody>
      </p:sp>
    </p:spTree>
    <p:extLst>
      <p:ext uri="{BB962C8B-B14F-4D97-AF65-F5344CB8AC3E}">
        <p14:creationId xmlns:p14="http://schemas.microsoft.com/office/powerpoint/2010/main" val="22511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73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0765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522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500440"/>
            <a:ext cx="9906000" cy="92869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PPT </a:t>
            </a:r>
            <a:r>
              <a:rPr lang="ko-KR" altLang="en-US" dirty="0"/>
              <a:t>문서 </a:t>
            </a:r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4448944" y="2428868"/>
            <a:ext cx="1008112" cy="1008112"/>
          </a:xfrm>
          <a:prstGeom prst="rect">
            <a:avLst/>
          </a:prstGeom>
          <a:solidFill>
            <a:srgbClr val="1F4E79"/>
          </a:solidFill>
          <a:ln w="317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4800" dirty="0">
              <a:solidFill>
                <a:srgbClr val="FFFFFF"/>
              </a:solidFill>
            </a:endParaRPr>
          </a:p>
        </p:txBody>
      </p:sp>
      <p:sp>
        <p:nvSpPr>
          <p:cNvPr id="4" name="텍스트 개체 틀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0" y="2428868"/>
            <a:ext cx="1016000" cy="1000132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2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5" orient="horz" pos="25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사업내용 부문</a:t>
            </a:r>
          </a:p>
        </p:txBody>
      </p:sp>
    </p:spTree>
    <p:extLst>
      <p:ext uri="{BB962C8B-B14F-4D97-AF65-F5344CB8AC3E}">
        <p14:creationId xmlns:p14="http://schemas.microsoft.com/office/powerpoint/2010/main" val="39572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4391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별첨자료</a:t>
            </a:r>
          </a:p>
        </p:txBody>
      </p:sp>
    </p:spTree>
    <p:extLst>
      <p:ext uri="{BB962C8B-B14F-4D97-AF65-F5344CB8AC3E}">
        <p14:creationId xmlns:p14="http://schemas.microsoft.com/office/powerpoint/2010/main" val="34935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492875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5B6F2B4-0CBB-43B7-BCC4-F5B6CA28F1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62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8575" y="6527600"/>
            <a:ext cx="222885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5B6F2B4-0CBB-43B7-BCC4-F5B6CA28F1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62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고객사 로고 있는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7892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개체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58756" y="286617"/>
            <a:ext cx="4537076" cy="36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Title…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4" y="668320"/>
            <a:ext cx="9074151" cy="785818"/>
          </a:xfrm>
          <a:prstGeom prst="rect">
            <a:avLst/>
          </a:prstGeom>
        </p:spPr>
        <p:txBody>
          <a:bodyPr anchor="ctr"/>
          <a:lstStyle>
            <a:lvl1pPr latinLnBrk="0">
              <a:lnSpc>
                <a:spcPct val="110000"/>
              </a:lnSpc>
              <a:defRPr sz="1800" baseline="0"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/>
            <a:r>
              <a:rPr lang="en-US" altLang="ko-KR" dirty="0"/>
              <a:t>Governing Message…</a:t>
            </a:r>
            <a:endParaRPr lang="ko-KR" altLang="ko-KR" dirty="0"/>
          </a:p>
        </p:txBody>
      </p:sp>
      <p:sp>
        <p:nvSpPr>
          <p:cNvPr id="56" name="직사각형 55"/>
          <p:cNvSpPr/>
          <p:nvPr userDrawn="1"/>
        </p:nvSpPr>
        <p:spPr>
          <a:xfrm>
            <a:off x="4642659" y="6575015"/>
            <a:ext cx="62068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 </a:t>
            </a:r>
            <a:fld id="{BC41C62D-11DA-4B3C-95BA-2F1C14FD1816}" type="slidenum">
              <a:rPr kumimoji="0"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kumimoji="0"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9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 userDrawn="1"/>
        </p:nvSpPr>
        <p:spPr bwMode="auto">
          <a:xfrm>
            <a:off x="450982" y="458132"/>
            <a:ext cx="60960" cy="16575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직선 연결선 33"/>
          <p:cNvCxnSpPr/>
          <p:nvPr userDrawn="1"/>
        </p:nvCxnSpPr>
        <p:spPr bwMode="auto">
          <a:xfrm>
            <a:off x="415925" y="676256"/>
            <a:ext cx="9074150" cy="1588"/>
          </a:xfrm>
          <a:prstGeom prst="line">
            <a:avLst/>
          </a:prstGeom>
          <a:noFill/>
          <a:ln w="19050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텍스트 개체 틀 3">
            <a:extLst>
              <a:ext uri="{FF2B5EF4-FFF2-40B4-BE49-F238E27FC236}">
                <a16:creationId xmlns:a16="http://schemas.microsoft.com/office/drawing/2014/main" id="{73433CBC-3EC2-58A0-25D4-42E396B526D3}"/>
              </a:ext>
            </a:extLst>
          </p:cNvPr>
          <p:cNvSpPr txBox="1">
            <a:spLocks/>
          </p:cNvSpPr>
          <p:nvPr userDrawn="1"/>
        </p:nvSpPr>
        <p:spPr>
          <a:xfrm>
            <a:off x="7130408" y="269829"/>
            <a:ext cx="2372400" cy="36990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Ⅴ. </a:t>
            </a:r>
            <a:r>
              <a:rPr lang="ko-KR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52473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7.xml"/><Relationship Id="rId9" Type="http://schemas.openxmlformats.org/officeDocument/2006/relationships/oleObject" Target="../embeddings/oleObject1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228614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382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4353" r:id="rId2"/>
    <p:sldLayoutId id="2147484354" r:id="rId3"/>
    <p:sldLayoutId id="2147484355" r:id="rId4"/>
    <p:sldLayoutId id="2147484356" r:id="rId5"/>
    <p:sldLayoutId id="2147484357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2pPr>
      <a:lvl3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3pPr>
      <a:lvl4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4pPr>
      <a:lvl5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5pPr>
      <a:lvl6pPr marL="4572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6pPr>
      <a:lvl7pPr marL="9144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7pPr>
      <a:lvl8pPr marL="13716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8pPr>
      <a:lvl9pPr marL="18288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9pPr>
    </p:titleStyle>
    <p:bodyStyle>
      <a:lvl1pPr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l"/>
        <a:defRPr kumimoji="1" sz="1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2pPr>
      <a:lvl3pPr marL="96520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w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3pPr>
      <a:lvl4pPr marL="1336675" indent="-180975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4pPr>
      <a:lvl5pPr marL="1724025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5pPr>
      <a:lvl6pPr marL="21812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6pPr>
      <a:lvl7pPr marL="26384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7pPr>
      <a:lvl8pPr marL="30956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8pPr>
      <a:lvl9pPr marL="35528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166F8A-34B5-5E1A-E42F-8ACAC3509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92875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5B6F2B4-0CBB-43B7-BCC4-F5B6CA28F1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9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2" r:id="rId3"/>
    <p:sldLayoutId id="2147484464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38A9CD-FBC7-417C-DF04-85C84DF06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56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38A9CD-FBC7-417C-DF04-85C84DF06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37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38A9CD-FBC7-417C-DF04-85C84DF06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558190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7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38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3" r:id="rId2"/>
    <p:sldLayoutId id="2147484374" r:id="rId3"/>
    <p:sldLayoutId id="2147484375" r:id="rId4"/>
    <p:sldLayoutId id="2147484376" r:id="rId5"/>
    <p:sldLayoutId id="2147484377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2pPr>
      <a:lvl3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3pPr>
      <a:lvl4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4pPr>
      <a:lvl5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5pPr>
      <a:lvl6pPr marL="4572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6pPr>
      <a:lvl7pPr marL="9144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7pPr>
      <a:lvl8pPr marL="13716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8pPr>
      <a:lvl9pPr marL="18288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9pPr>
    </p:titleStyle>
    <p:bodyStyle>
      <a:lvl1pPr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l"/>
        <a:defRPr kumimoji="1" sz="1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2pPr>
      <a:lvl3pPr marL="96520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w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3pPr>
      <a:lvl4pPr marL="1336675" indent="-180975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4pPr>
      <a:lvl5pPr marL="1724025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5pPr>
      <a:lvl6pPr marL="21812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6pPr>
      <a:lvl7pPr marL="26384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7pPr>
      <a:lvl8pPr marL="30956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8pPr>
      <a:lvl9pPr marL="35528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DE770-91BA-40B9-BA42-09768A601067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88B04-1A5F-4009-81DA-8E9A3C569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4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28614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53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2pPr>
      <a:lvl3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3pPr>
      <a:lvl4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4pPr>
      <a:lvl5pPr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5pPr>
      <a:lvl6pPr marL="4572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6pPr>
      <a:lvl7pPr marL="9144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7pPr>
      <a:lvl8pPr marL="13716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8pPr>
      <a:lvl9pPr marL="1828800" algn="l" rtl="0" fontAlgn="base" latinLnBrk="1">
        <a:lnSpc>
          <a:spcPct val="110000"/>
        </a:lnSpc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HY헤드라인M" pitchFamily="18" charset="-127"/>
          <a:ea typeface="HY헤드라인M" pitchFamily="18" charset="-127"/>
          <a:cs typeface="굴림" pitchFamily="50" charset="-127"/>
        </a:defRPr>
      </a:lvl9pPr>
    </p:titleStyle>
    <p:bodyStyle>
      <a:lvl1pPr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l"/>
        <a:defRPr kumimoji="1" sz="12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2pPr>
      <a:lvl3pPr marL="965200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Font typeface="Wingdings" pitchFamily="2" charset="2"/>
        <a:buChar char="w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3pPr>
      <a:lvl4pPr marL="1336675" indent="-180975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4pPr>
      <a:lvl5pPr marL="1724025" indent="-196850" algn="l" rtl="0" eaLnBrk="0" fontAlgn="base" latinLnBrk="1" hangingPunct="0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5pPr>
      <a:lvl6pPr marL="21812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6pPr>
      <a:lvl7pPr marL="26384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7pPr>
      <a:lvl8pPr marL="30956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8pPr>
      <a:lvl9pPr marL="3552825" indent="-196850" algn="l" rtl="0" fontAlgn="base" latinLnBrk="1">
        <a:lnSpc>
          <a:spcPct val="120000"/>
        </a:lnSpc>
        <a:spcBef>
          <a:spcPct val="50000"/>
        </a:spcBef>
        <a:spcAft>
          <a:spcPct val="0"/>
        </a:spcAft>
        <a:buChar char="–"/>
        <a:defRPr kumimoji="1" sz="1000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jpe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85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81E2A-A626-B6DA-4442-E5F4C23F2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716F8-68EB-9D3B-2AB8-0FCD77D0A76F}"/>
              </a:ext>
            </a:extLst>
          </p:cNvPr>
          <p:cNvSpPr/>
          <p:nvPr/>
        </p:nvSpPr>
        <p:spPr>
          <a:xfrm>
            <a:off x="343175" y="2204864"/>
            <a:ext cx="9577064" cy="13891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OCR/AI </a:t>
            </a:r>
            <a:r>
              <a:rPr kumimoji="0"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활용 </a:t>
            </a:r>
            <a:endParaRPr kumimoji="0" lang="en-US" altLang="ko-KR" sz="4000" b="1" dirty="0">
              <a:solidFill>
                <a:srgbClr val="4472C4">
                  <a:lumMod val="50000"/>
                </a:srgb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보험 청구 </a:t>
            </a:r>
            <a:r>
              <a:rPr kumimoji="0" lang="en-US" altLang="ko-KR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Process</a:t>
            </a:r>
            <a:r>
              <a:rPr kumimoji="0"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고도화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클로버 ">
            <a:extLst>
              <a:ext uri="{FF2B5EF4-FFF2-40B4-BE49-F238E27FC236}">
                <a16:creationId xmlns:a16="http://schemas.microsoft.com/office/drawing/2014/main" id="{171ACF73-5057-2B9E-D05C-9750DD26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9FC44B-3423-D83C-39F2-71CAC59FC593}"/>
              </a:ext>
            </a:extLst>
          </p:cNvPr>
          <p:cNvSpPr/>
          <p:nvPr/>
        </p:nvSpPr>
        <p:spPr>
          <a:xfrm>
            <a:off x="343175" y="6148061"/>
            <a:ext cx="1296144" cy="5655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2YMC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23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4B2B615-5E28-1DF0-B93F-E06AC620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>
            <a:extLst>
              <a:ext uri="{FF2B5EF4-FFF2-40B4-BE49-F238E27FC236}">
                <a16:creationId xmlns:a16="http://schemas.microsoft.com/office/drawing/2014/main" id="{DB15F87F-5786-E115-CD44-2EE1814BD4C2}"/>
              </a:ext>
            </a:extLst>
          </p:cNvPr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195">
            <a:extLst>
              <a:ext uri="{FF2B5EF4-FFF2-40B4-BE49-F238E27FC236}">
                <a16:creationId xmlns:a16="http://schemas.microsoft.com/office/drawing/2014/main" id="{E6C26D85-8484-9726-15CC-DF44F97AC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8" y="1871716"/>
            <a:ext cx="9454811" cy="4474316"/>
          </a:xfrm>
          <a:prstGeom prst="roundRect">
            <a:avLst>
              <a:gd name="adj" fmla="val 1008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" tIns="46800" rIns="54000" bIns="46800" anchor="ctr"/>
          <a:lstStyle/>
          <a:p>
            <a:pPr marL="177800" marR="0" lvl="0" indent="-177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2AB9AA91-FAB4-DDAA-8A24-564BFB4B67AD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1495EF84-2B41-9320-578E-F1A97D68A225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A1D25C83-C205-CCB2-D66F-91CA73415188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1.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추진 일정 및 역할 분담</a:t>
            </a: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C5E062DF-8C27-646A-30EE-10C2CD59E274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8954C233-549B-BCC8-D730-C881B4D77ACD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Noto Sans Symbols"/>
              <a:buNone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추진 일정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912CF9CC-354E-4068-2126-630F6B2DB33B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70A9D2F3-1FAF-0C20-FFB3-278320733488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C8D33211-0606-823D-F46A-210B4FE1A470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35F627DD-F654-1FCE-AFD6-484C3923CB47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10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월 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30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일 오후부터 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11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월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6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일 오후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16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시까지의 일정을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Task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별로 추적관리 합니다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8" name="Google Shape;178;p2">
            <a:extLst>
              <a:ext uri="{FF2B5EF4-FFF2-40B4-BE49-F238E27FC236}">
                <a16:creationId xmlns:a16="http://schemas.microsoft.com/office/drawing/2014/main" id="{D97B18F0-F1BE-923C-06A2-07077284C5B4}"/>
              </a:ext>
            </a:extLst>
          </p:cNvPr>
          <p:cNvSpPr txBox="1"/>
          <p:nvPr/>
        </p:nvSpPr>
        <p:spPr>
          <a:xfrm>
            <a:off x="158887" y="6498503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source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83586766-47BD-2C14-89C4-5D50B0B8E647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">
            <a:extLst>
              <a:ext uri="{FF2B5EF4-FFF2-40B4-BE49-F238E27FC236}">
                <a16:creationId xmlns:a16="http://schemas.microsoft.com/office/drawing/2014/main" id="{0488150E-0CDB-1392-55C8-41404F9BAA73}"/>
              </a:ext>
            </a:extLst>
          </p:cNvPr>
          <p:cNvSpPr txBox="1"/>
          <p:nvPr/>
        </p:nvSpPr>
        <p:spPr>
          <a:xfrm>
            <a:off x="7420512" y="99709"/>
            <a:ext cx="244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Ⅱ. </a:t>
            </a:r>
            <a:r>
              <a:rPr kumimoji="0" lang="ko-KR" altLang="en-US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관리</a:t>
            </a: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85950595-0E54-2B32-3B33-0108381E64F6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498E17A4-84DF-CC5C-5405-FB0D0E291DE2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5358C514-5B73-F9FB-BFD5-7D4F5AAB8ACA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4D0852B5-B306-D59C-31DF-4DF313E71DA7}"/>
              </a:ext>
            </a:extLst>
          </p:cNvPr>
          <p:cNvSpPr txBox="1"/>
          <p:nvPr/>
        </p:nvSpPr>
        <p:spPr>
          <a:xfrm>
            <a:off x="187531" y="1441537"/>
            <a:ext cx="2085683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일정 </a:t>
            </a:r>
            <a:r>
              <a:rPr lang="en-US" alt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Timeline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42EF03-C700-14B4-3003-FF6ADA710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284828"/>
              </p:ext>
            </p:extLst>
          </p:nvPr>
        </p:nvGraphicFramePr>
        <p:xfrm>
          <a:off x="272480" y="1903190"/>
          <a:ext cx="9393014" cy="4359587"/>
        </p:xfrm>
        <a:graphic>
          <a:graphicData uri="http://schemas.openxmlformats.org/drawingml/2006/table">
            <a:tbl>
              <a:tblPr/>
              <a:tblGrid>
                <a:gridCol w="469669">
                  <a:extLst>
                    <a:ext uri="{9D8B030D-6E8A-4147-A177-3AD203B41FA5}">
                      <a16:colId xmlns:a16="http://schemas.microsoft.com/office/drawing/2014/main" val="2698722341"/>
                    </a:ext>
                  </a:extLst>
                </a:gridCol>
                <a:gridCol w="1325003">
                  <a:extLst>
                    <a:ext uri="{9D8B030D-6E8A-4147-A177-3AD203B41FA5}">
                      <a16:colId xmlns:a16="http://schemas.microsoft.com/office/drawing/2014/main" val="122268822"/>
                    </a:ext>
                  </a:extLst>
                </a:gridCol>
                <a:gridCol w="1902282">
                  <a:extLst>
                    <a:ext uri="{9D8B030D-6E8A-4147-A177-3AD203B41FA5}">
                      <a16:colId xmlns:a16="http://schemas.microsoft.com/office/drawing/2014/main" val="857668308"/>
                    </a:ext>
                  </a:extLst>
                </a:gridCol>
                <a:gridCol w="795860">
                  <a:extLst>
                    <a:ext uri="{9D8B030D-6E8A-4147-A177-3AD203B41FA5}">
                      <a16:colId xmlns:a16="http://schemas.microsoft.com/office/drawing/2014/main" val="3466989860"/>
                    </a:ext>
                  </a:extLst>
                </a:gridCol>
                <a:gridCol w="835778">
                  <a:extLst>
                    <a:ext uri="{9D8B030D-6E8A-4147-A177-3AD203B41FA5}">
                      <a16:colId xmlns:a16="http://schemas.microsoft.com/office/drawing/2014/main" val="341746947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9066351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3841520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47668249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068471654"/>
                    </a:ext>
                  </a:extLst>
                </a:gridCol>
                <a:gridCol w="639272">
                  <a:extLst>
                    <a:ext uri="{9D8B030D-6E8A-4147-A177-3AD203B41FA5}">
                      <a16:colId xmlns:a16="http://schemas.microsoft.com/office/drawing/2014/main" val="662390178"/>
                    </a:ext>
                  </a:extLst>
                </a:gridCol>
                <a:gridCol w="688846">
                  <a:extLst>
                    <a:ext uri="{9D8B030D-6E8A-4147-A177-3AD203B41FA5}">
                      <a16:colId xmlns:a16="http://schemas.microsoft.com/office/drawing/2014/main" val="2863696384"/>
                    </a:ext>
                  </a:extLst>
                </a:gridCol>
              </a:tblGrid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Phase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Module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Task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Start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End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10/30(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목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10/31(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금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11/3(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월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11/4(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11/5(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11/6(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목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197535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Kick-off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팀 구성 및 역할분담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2025-10-30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2025-10-30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601010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기술검토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OCR/AI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사전분석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2025-10-31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2025-10-31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739276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보험사 </a:t>
                      </a: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OCR/AI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사례 리서치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2025-10-31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2025-10-31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11057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AS-IS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Pain Point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 청구 문서 처리 프로세스 분석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2025-10-31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40864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계획서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계획서 작성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77476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TO-BE </a:t>
                      </a:r>
                      <a:r>
                        <a:rPr lang="ko-KR" alt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설계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자동화 시나리오 및 </a:t>
                      </a: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스키마 정의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33207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데이터 설계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고객정보 생성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2025-11-04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388691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 PoC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OCR/DB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작동 테스트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2025-11-03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2025-11-04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228004"/>
                  </a:ext>
                </a:extLst>
              </a:tr>
              <a:tr h="44726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MVP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기능 구현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 청구서 </a:t>
                      </a: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텍스트 추출 및 </a:t>
                      </a: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대조 자동 검증 프로토타입 구현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2025-11-04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2025-11-05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204095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0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Streamlit</a:t>
                      </a: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UI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검증 및 시각화 구현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2025-11-04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2025-11-05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79312"/>
                  </a:ext>
                </a:extLst>
              </a:tr>
              <a:tr h="28043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보고서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최종발표자료 제작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2025-11-05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0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2025-11-06</a:t>
                      </a: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0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136447"/>
                  </a:ext>
                </a:extLst>
              </a:tr>
              <a:tr h="43808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en-US" altLang="ko-KR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rtl="0" fontAlgn="b">
                        <a:buNone/>
                      </a:pPr>
                      <a:endParaRPr lang="en-US" altLang="ko-KR" sz="1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rtl="0" fontAlgn="b">
                        <a:buNone/>
                      </a:pPr>
                      <a:endParaRPr lang="en-US" altLang="ko-KR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rtl="0" fontAlgn="b">
                        <a:buNone/>
                      </a:pPr>
                      <a:endParaRPr lang="en-US" altLang="ko-KR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5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602581"/>
                  </a:ext>
                </a:extLst>
              </a:tr>
              <a:tr h="38948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Legend: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착수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</a:t>
                      </a: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설계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구현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보고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11/3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중간발표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altLang="ko-KR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11/6 </a:t>
                      </a:r>
                      <a:r>
                        <a:rPr lang="ko-KR" altLang="en-US" sz="10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최종발표</a:t>
                      </a:r>
                    </a:p>
                  </a:txBody>
                  <a:tcPr marL="14727" marR="14727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endParaRPr lang="ko-KR" altLang="en-US" sz="90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4727" marR="14727" marT="0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99730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798B02-5176-FB20-1853-F633EA3E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20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5DD62A9-2FC9-8217-A846-7FAA78E67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>
            <a:extLst>
              <a:ext uri="{FF2B5EF4-FFF2-40B4-BE49-F238E27FC236}">
                <a16:creationId xmlns:a16="http://schemas.microsoft.com/office/drawing/2014/main" id="{28728956-450B-0362-B188-F51EFD657B18}"/>
              </a:ext>
            </a:extLst>
          </p:cNvPr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195">
            <a:extLst>
              <a:ext uri="{FF2B5EF4-FFF2-40B4-BE49-F238E27FC236}">
                <a16:creationId xmlns:a16="http://schemas.microsoft.com/office/drawing/2014/main" id="{A246AB1E-5961-E3F9-874F-7054EB0BA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8" y="1871716"/>
            <a:ext cx="9454811" cy="4474316"/>
          </a:xfrm>
          <a:prstGeom prst="roundRect">
            <a:avLst>
              <a:gd name="adj" fmla="val 1008"/>
            </a:avLst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" tIns="46800" rIns="54000" bIns="46800" anchor="ctr"/>
          <a:lstStyle/>
          <a:p>
            <a:pPr marL="177800" marR="0" lvl="0" indent="-177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EDDB69A0-DFE1-E29E-BB2F-3C4F57AF408E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51D78D5D-6908-C19D-F8E7-6E3620B7806C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0B8D41B5-AD58-4276-CD8D-CBDDA2AB41E7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1.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추진 일정 및 역할 분담</a:t>
            </a: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FEA08739-35F1-EDF0-9609-4FC29EB2F9E0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3ECD04BE-FD8E-EB92-6BE5-354B5854DBC8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Noto Sans Symbols"/>
              <a:buNone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역할 분담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33A362B4-D5CD-16C8-25C4-83E319DBC145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AB12CE51-AF52-10C6-6C98-6D18F637B462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D147FC7C-3C42-A089-D329-E0453B8B8653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F0028093-22B5-0837-3EC6-614556A786C3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모듈별 세부과제별 담당자를 분담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역할을 정의하였습니다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 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8" name="Google Shape;178;p2">
            <a:extLst>
              <a:ext uri="{FF2B5EF4-FFF2-40B4-BE49-F238E27FC236}">
                <a16:creationId xmlns:a16="http://schemas.microsoft.com/office/drawing/2014/main" id="{C248A617-BF27-7443-B4D0-9B8455465570}"/>
              </a:ext>
            </a:extLst>
          </p:cNvPr>
          <p:cNvSpPr txBox="1"/>
          <p:nvPr/>
        </p:nvSpPr>
        <p:spPr>
          <a:xfrm>
            <a:off x="158887" y="6498503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source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B0F44C16-E721-344C-2D0A-6A28C4981AA1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">
            <a:extLst>
              <a:ext uri="{FF2B5EF4-FFF2-40B4-BE49-F238E27FC236}">
                <a16:creationId xmlns:a16="http://schemas.microsoft.com/office/drawing/2014/main" id="{D82A68D4-3B45-ED62-D5A8-754F3FC71A26}"/>
              </a:ext>
            </a:extLst>
          </p:cNvPr>
          <p:cNvSpPr txBox="1"/>
          <p:nvPr/>
        </p:nvSpPr>
        <p:spPr>
          <a:xfrm>
            <a:off x="7420512" y="99709"/>
            <a:ext cx="244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Ⅱ. </a:t>
            </a:r>
            <a:r>
              <a:rPr kumimoji="0" lang="ko-KR" altLang="en-US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관리</a:t>
            </a: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494B9D52-1C8C-6BB3-A221-10248BEA38E2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0843A008-8924-144F-149A-F9E7EC9B2AFF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46CEA0E0-D18D-40D9-01DD-46AC2851981B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86D56A46-9431-5614-21D8-A91F21063633}"/>
              </a:ext>
            </a:extLst>
          </p:cNvPr>
          <p:cNvSpPr txBox="1"/>
          <p:nvPr/>
        </p:nvSpPr>
        <p:spPr>
          <a:xfrm>
            <a:off x="187531" y="1441537"/>
            <a:ext cx="2085683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개인 담당</a:t>
            </a:r>
            <a:r>
              <a:rPr lang="en-US" alt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Task </a:t>
            </a: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및 </a:t>
            </a:r>
            <a:r>
              <a:rPr lang="en-US" alt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R&amp;R</a:t>
            </a: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BCE0899-7722-5731-56F8-310046342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586171"/>
              </p:ext>
            </p:extLst>
          </p:nvPr>
        </p:nvGraphicFramePr>
        <p:xfrm>
          <a:off x="272480" y="1924356"/>
          <a:ext cx="9408035" cy="4347049"/>
        </p:xfrm>
        <a:graphic>
          <a:graphicData uri="http://schemas.openxmlformats.org/drawingml/2006/table">
            <a:tbl>
              <a:tblPr/>
              <a:tblGrid>
                <a:gridCol w="701759">
                  <a:extLst>
                    <a:ext uri="{9D8B030D-6E8A-4147-A177-3AD203B41FA5}">
                      <a16:colId xmlns:a16="http://schemas.microsoft.com/office/drawing/2014/main" val="359873378"/>
                    </a:ext>
                  </a:extLst>
                </a:gridCol>
                <a:gridCol w="1572669">
                  <a:extLst>
                    <a:ext uri="{9D8B030D-6E8A-4147-A177-3AD203B41FA5}">
                      <a16:colId xmlns:a16="http://schemas.microsoft.com/office/drawing/2014/main" val="1791674514"/>
                    </a:ext>
                  </a:extLst>
                </a:gridCol>
                <a:gridCol w="2773585">
                  <a:extLst>
                    <a:ext uri="{9D8B030D-6E8A-4147-A177-3AD203B41FA5}">
                      <a16:colId xmlns:a16="http://schemas.microsoft.com/office/drawing/2014/main" val="883657764"/>
                    </a:ext>
                  </a:extLst>
                </a:gridCol>
                <a:gridCol w="2197597">
                  <a:extLst>
                    <a:ext uri="{9D8B030D-6E8A-4147-A177-3AD203B41FA5}">
                      <a16:colId xmlns:a16="http://schemas.microsoft.com/office/drawing/2014/main" val="298100744"/>
                    </a:ext>
                  </a:extLst>
                </a:gridCol>
                <a:gridCol w="2162425">
                  <a:extLst>
                    <a:ext uri="{9D8B030D-6E8A-4147-A177-3AD203B41FA5}">
                      <a16:colId xmlns:a16="http://schemas.microsoft.com/office/drawing/2014/main" val="2135546411"/>
                    </a:ext>
                  </a:extLst>
                </a:gridCol>
              </a:tblGrid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Phase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Module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Task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Deliverable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담당자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387748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Kick-off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팀 구성 및 역할분담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Kick-off Minutes/</a:t>
                      </a:r>
                      <a:r>
                        <a:rPr lang="ko-KR" altLang="en-US" sz="11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일정표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68250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기술검토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OCR/AI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사전분석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Tech Review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5628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보험사 </a:t>
                      </a: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OCR/AI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사례 리서치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사례 리서치 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704748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AS-IS </a:t>
                      </a: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Pain Point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 청구 문서 처리 프로세스 분석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AS-IS Process Map/Pain Point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43874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계획서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계획서 작성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계획서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7735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TO-BE </a:t>
                      </a: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자동화 시나리오 및 </a:t>
                      </a: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스키마 정의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TO-BE Map / DB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테이블 구조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52135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데이터 설계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고객정보 생성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Raw_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고객정보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30627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 PoC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OCR/DB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작동 테스트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PoC Test Report 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80715"/>
                  </a:ext>
                </a:extLst>
              </a:tr>
              <a:tr h="42809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MVP </a:t>
                      </a: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기능 구현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 청구서 </a:t>
                      </a: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텍스트 추출 및 </a:t>
                      </a: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대조 자동 검증 프로토타입 구현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MVP Prototype</a:t>
                      </a:r>
                      <a:r>
                        <a:rPr lang="en-US" altLang="ko-KR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고객용</a:t>
                      </a:r>
                      <a:r>
                        <a:rPr lang="en-US" altLang="ko-KR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</a:t>
                      </a:r>
                      <a:r>
                        <a:rPr lang="ko-KR" altLang="en-US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파워유저용</a:t>
                      </a:r>
                      <a:r>
                        <a:rPr lang="en-US" altLang="ko-KR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47869"/>
                  </a:ext>
                </a:extLst>
              </a:tr>
              <a:tr h="20033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Streamlit</a:t>
                      </a: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UI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DB </a:t>
                      </a: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검증 및 시각화 구현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altLang="ko-KR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MVP Prototype</a:t>
                      </a:r>
                      <a:r>
                        <a:rPr lang="en-US" altLang="ko-KR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고객용</a:t>
                      </a:r>
                      <a:r>
                        <a:rPr lang="en-US" altLang="ko-KR" sz="9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김민석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김예림</a:t>
                      </a:r>
                      <a:r>
                        <a:rPr lang="en-US" altLang="ko-KR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altLang="ko-KR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32057"/>
                  </a:ext>
                </a:extLst>
              </a:tr>
              <a:tr h="18665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보고서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ko-KR" alt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최종발표자료 제작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Final PPT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정예찬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047683"/>
                  </a:ext>
                </a:extLst>
              </a:tr>
              <a:tr h="186652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역할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ctr">
                        <a:buNone/>
                      </a:pPr>
                      <a:endParaRPr lang="ko-KR" alt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담당자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설명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33385"/>
                  </a:ext>
                </a:extLst>
              </a:tr>
              <a:tr h="283783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기획 및 관리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정예찬</a:t>
                      </a:r>
                      <a:endParaRPr lang="ko-KR" altLang="en-US" sz="1100" b="0" spc="0" baseline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전체 프로젝트 일정 및 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WBS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관리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모듈 간 업무 조율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최종 산출물 품질 검토 총괄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06049899"/>
                  </a:ext>
                </a:extLst>
              </a:tr>
              <a:tr h="283783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김민석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김예림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정예찬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ko-KR" altLang="en-US" sz="1100" b="0" spc="0" baseline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보험사 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OCR/AI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활용 사례 조사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최신 기술 트렌드 및 벤치마킹 자료 수집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PoC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설계 방향성 도출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28921"/>
                  </a:ext>
                </a:extLst>
              </a:tr>
              <a:tr h="283783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모델 구현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김민석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김예림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정예찬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ko-KR" altLang="en-US" sz="1100" b="0" spc="0" baseline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엔진 연동 및 테스트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AI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기반 문서 분류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검증 로직 구현</a:t>
                      </a:r>
                      <a:r>
                        <a:rPr lang="en-US" altLang="ko-KR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MVP </a:t>
                      </a:r>
                      <a:r>
                        <a:rPr lang="ko-KR" altLang="en-US" sz="1100" spc="-12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프로토타입 개발 및 성능 검증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55447"/>
                  </a:ext>
                </a:extLst>
              </a:tr>
              <a:tr h="283783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보고서 작성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김민석</a:t>
                      </a:r>
                      <a:r>
                        <a:rPr lang="en-US" altLang="ko-KR" sz="1100" b="0" spc="0" baseline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김예림</a:t>
                      </a:r>
                      <a:endParaRPr lang="ko-KR" altLang="en-US" sz="1100" b="0" spc="0" baseline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결과 정리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비교표 및 성능 분석 결과 작성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최종 결과보고서 문안 구성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02703"/>
                  </a:ext>
                </a:extLst>
              </a:tr>
              <a:tr h="283783">
                <a:tc grid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발표 </a:t>
                      </a:r>
                      <a:r>
                        <a:rPr 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PPT</a:t>
                      </a:r>
                      <a:r>
                        <a:rPr lang="ko-KR" altLang="en-US" sz="1100" b="1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작성</a:t>
                      </a:r>
                      <a:endParaRPr lang="en-US" sz="1100" b="1" dirty="0"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pc="0" baseline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정예찬</a:t>
                      </a:r>
                      <a:endParaRPr lang="ko-KR" altLang="en-US" sz="1100" b="0" spc="0" baseline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발표용 자료 구성 및 디자인 총괄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핵심 메시지 도출 및 시각화</a:t>
                      </a:r>
                      <a:r>
                        <a:rPr lang="en-US" altLang="ko-KR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8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발표 스크립트 작성</a:t>
                      </a:r>
                    </a:p>
                  </a:txBody>
                  <a:tcPr marL="18131" marR="18131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74428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FE5A5B-CDD0-21D1-B148-2FF81F39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4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D5951C5-253F-BB6A-1A93-7A996786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>
            <a:extLst>
              <a:ext uri="{FF2B5EF4-FFF2-40B4-BE49-F238E27FC236}">
                <a16:creationId xmlns:a16="http://schemas.microsoft.com/office/drawing/2014/main" id="{0737719B-2322-9EAA-17FB-AD781D27312B}"/>
              </a:ext>
            </a:extLst>
          </p:cNvPr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F992B96-52F3-8B51-B0D1-5524CBA0534C}"/>
              </a:ext>
            </a:extLst>
          </p:cNvPr>
          <p:cNvSpPr/>
          <p:nvPr/>
        </p:nvSpPr>
        <p:spPr>
          <a:xfrm>
            <a:off x="5284268" y="3942272"/>
            <a:ext cx="4239293" cy="2279249"/>
          </a:xfrm>
          <a:prstGeom prst="roundRect">
            <a:avLst>
              <a:gd name="adj" fmla="val 5667"/>
            </a:avLst>
          </a:prstGeom>
          <a:solidFill>
            <a:schemeClr val="bg1"/>
          </a:solidFill>
          <a:ln w="25400" cap="flat" cmpd="sng" algn="ctr">
            <a:solidFill>
              <a:srgbClr val="2038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rtlCol="0" anchor="ctr"/>
          <a:lstStyle/>
          <a:p>
            <a:pPr marL="85725" marR="0" lvl="0" indent="-8572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70DAACB2-2D61-0C30-6E54-E56870914513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5D31758C-C423-CD0A-09A9-9113DBA206A4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71E54E4D-9CAF-B58E-90F9-C30B99840B5C}"/>
              </a:ext>
            </a:extLst>
          </p:cNvPr>
          <p:cNvSpPr txBox="1"/>
          <p:nvPr/>
        </p:nvSpPr>
        <p:spPr>
          <a:xfrm>
            <a:off x="260410" y="99710"/>
            <a:ext cx="4037277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 2. WBS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 관리 체계</a:t>
            </a:r>
          </a:p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4472C4">
                  <a:lumMod val="50000"/>
                </a:srgb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LINE Seed Sans KR Bold" panose="020B0603020203020204" pitchFamily="50" charset="-127"/>
            </a:endParaRP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E047236F-48C4-00B0-B913-5ED64E8824EE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7057E57A-D222-B937-2BA4-99171E6556AD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en-US" alt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WBS </a:t>
            </a: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관리 체계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AA529ABD-1650-F605-5A13-9F93B8E13157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4F543D0D-BF10-DF30-A7B8-3E718A48CB98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050F6D29-684A-EB92-20E2-464EB9089F8D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62392D8C-04C5-4C52-26E6-1327F1137BF2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프로젝트 관리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중심의 일정관리와 산출물 기반 검증 방식을 결합해 프로토타입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(MVP)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완성까지의 실행력과 속도를 확보했습니다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8" name="Google Shape;178;p2">
            <a:extLst>
              <a:ext uri="{FF2B5EF4-FFF2-40B4-BE49-F238E27FC236}">
                <a16:creationId xmlns:a16="http://schemas.microsoft.com/office/drawing/2014/main" id="{0BDF1A4E-98EA-6821-58A6-BE44B89FADE1}"/>
              </a:ext>
            </a:extLst>
          </p:cNvPr>
          <p:cNvSpPr txBox="1"/>
          <p:nvPr/>
        </p:nvSpPr>
        <p:spPr>
          <a:xfrm>
            <a:off x="158887" y="6498503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source</a:t>
            </a: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813EC47A-C4FD-99B9-E642-2519F4C212F3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">
            <a:extLst>
              <a:ext uri="{FF2B5EF4-FFF2-40B4-BE49-F238E27FC236}">
                <a16:creationId xmlns:a16="http://schemas.microsoft.com/office/drawing/2014/main" id="{F2C56143-9E87-A422-2797-655C858391C4}"/>
              </a:ext>
            </a:extLst>
          </p:cNvPr>
          <p:cNvSpPr txBox="1"/>
          <p:nvPr/>
        </p:nvSpPr>
        <p:spPr>
          <a:xfrm>
            <a:off x="7420512" y="99709"/>
            <a:ext cx="244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Ⅱ. </a:t>
            </a:r>
            <a:r>
              <a:rPr kumimoji="0" lang="ko-KR" altLang="en-US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관리</a:t>
            </a: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B484DEBB-8348-E067-019C-C39A1587D662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674EBAF0-F8B3-80E3-0218-C9AF852B7FFC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7A1C8861-4DA7-5E59-BA03-B3F219E85C2C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1F962AB7-0CA3-DAA9-3DBF-B106EBFE54D2}"/>
              </a:ext>
            </a:extLst>
          </p:cNvPr>
          <p:cNvSpPr txBox="1"/>
          <p:nvPr/>
        </p:nvSpPr>
        <p:spPr>
          <a:xfrm>
            <a:off x="187531" y="1441537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alt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WBS </a:t>
            </a: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프로젝트 관리 체계 수립 및 운영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E819B-FEB0-142B-0FD5-3A244EBB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0" y="4077072"/>
            <a:ext cx="2950051" cy="680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7253CA-8C3E-19F2-8F85-D2A38555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82" y="4421597"/>
            <a:ext cx="2521841" cy="73218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1" name="Group 74">
            <a:extLst>
              <a:ext uri="{FF2B5EF4-FFF2-40B4-BE49-F238E27FC236}">
                <a16:creationId xmlns:a16="http://schemas.microsoft.com/office/drawing/2014/main" id="{7CE3685C-E764-FF73-B732-1EFB95655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081590"/>
              </p:ext>
            </p:extLst>
          </p:nvPr>
        </p:nvGraphicFramePr>
        <p:xfrm>
          <a:off x="409264" y="3135992"/>
          <a:ext cx="4543735" cy="3101320"/>
        </p:xfrm>
        <a:graphic>
          <a:graphicData uri="http://schemas.openxmlformats.org/drawingml/2006/table">
            <a:tbl>
              <a:tblPr/>
              <a:tblGrid>
                <a:gridCol w="86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12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관리분야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D96CC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목적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D96CC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관리도구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D9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7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일정관리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프로젝트의 단계별 과제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주요보고 및 의사결정 시점을 적절히 정의하고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주기적으로 업데이트 함으로써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전체 프로젝트의 종료시한 준수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WBS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일정 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2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품질관리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리더를 중심으로 산출물에 대한 검증 및 피드백 과정을 진행함으로써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산출물의 품질 향상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품질관리 프로세스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44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산출물</a:t>
                      </a:r>
                      <a:endParaRPr kumimoji="0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프로젝트의 목적 및 기대효과를 충실히 달성하기 위하여 프로젝트의 중간 또는 최종 산출물에 대한 프로젝트 추진조직의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철저한 검증 및 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WBS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산출물 관리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산출물 검토 및 피드백 보고서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5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리스크 및 이슈관리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E0F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발생 가능한 리스크를 예측하고 모니터링 하는 한편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돌발적인 이슈를 해결하기 위한 기본적인 절차를 수립하고 시행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회의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사각형: 둥근 모서리 213">
            <a:extLst>
              <a:ext uri="{FF2B5EF4-FFF2-40B4-BE49-F238E27FC236}">
                <a16:creationId xmlns:a16="http://schemas.microsoft.com/office/drawing/2014/main" id="{2E38CC27-9300-C725-78F3-5C593597AAFC}"/>
              </a:ext>
            </a:extLst>
          </p:cNvPr>
          <p:cNvSpPr/>
          <p:nvPr/>
        </p:nvSpPr>
        <p:spPr bwMode="auto">
          <a:xfrm>
            <a:off x="1136576" y="1924897"/>
            <a:ext cx="3816423" cy="1077359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3D96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" rIns="36000" bIns="18000" rtlCol="0" anchor="ctr"/>
          <a:lstStyle/>
          <a:p>
            <a:pPr marL="85725" marR="0" lvl="0" indent="-85725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사각형: 둥근 모서리 213">
            <a:extLst>
              <a:ext uri="{FF2B5EF4-FFF2-40B4-BE49-F238E27FC236}">
                <a16:creationId xmlns:a16="http://schemas.microsoft.com/office/drawing/2014/main" id="{DE508FD4-25F0-898D-5487-32C0EE6F83E2}"/>
              </a:ext>
            </a:extLst>
          </p:cNvPr>
          <p:cNvSpPr/>
          <p:nvPr/>
        </p:nvSpPr>
        <p:spPr bwMode="auto">
          <a:xfrm>
            <a:off x="410340" y="1916832"/>
            <a:ext cx="1014268" cy="1095996"/>
          </a:xfrm>
          <a:prstGeom prst="roundRect">
            <a:avLst/>
          </a:prstGeom>
          <a:solidFill>
            <a:srgbClr val="3D9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LINE Seed Sans KR Bold" panose="020B06030202030202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14BCB6-B226-5B35-2B4C-D514B4E1486A}"/>
              </a:ext>
            </a:extLst>
          </p:cNvPr>
          <p:cNvSpPr txBox="1"/>
          <p:nvPr/>
        </p:nvSpPr>
        <p:spPr>
          <a:xfrm>
            <a:off x="387048" y="2188216"/>
            <a:ext cx="1041018" cy="545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WBS </a:t>
            </a:r>
            <a:r>
              <a:rPr kumimoji="0" lang="ko-KR" altLang="en-US" sz="1200" b="1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 체계</a:t>
            </a:r>
            <a:endParaRPr kumimoji="0" lang="en-US" altLang="ko-KR" sz="1200" b="1" i="0" u="none" strike="noStrike" kern="1200" cap="none" spc="-1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460966CB-D43B-2D7E-82E1-D5E2D961BD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0632" y="2075477"/>
            <a:ext cx="190566" cy="190566"/>
          </a:xfrm>
          <a:prstGeom prst="rect">
            <a:avLst/>
          </a:prstGeom>
        </p:spPr>
      </p:pic>
      <p:pic>
        <p:nvPicPr>
          <p:cNvPr id="32" name="그래픽 31" descr="배지 체크 표시1 단색으로 채워진">
            <a:extLst>
              <a:ext uri="{FF2B5EF4-FFF2-40B4-BE49-F238E27FC236}">
                <a16:creationId xmlns:a16="http://schemas.microsoft.com/office/drawing/2014/main" id="{DC394A18-9A76-9DEF-3500-313872E132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0632" y="2512985"/>
            <a:ext cx="190566" cy="1905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663C774-7EB6-7683-B645-2252317348D8}"/>
              </a:ext>
            </a:extLst>
          </p:cNvPr>
          <p:cNvSpPr txBox="1"/>
          <p:nvPr/>
        </p:nvSpPr>
        <p:spPr>
          <a:xfrm>
            <a:off x="1777060" y="2472587"/>
            <a:ext cx="28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단기간 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PoC → MVP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목표에 맞춘 산출물 중심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병렬형 관리 체계 구축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B2BCF-68C4-C735-AB5A-02241BA8779E}"/>
              </a:ext>
            </a:extLst>
          </p:cNvPr>
          <p:cNvSpPr txBox="1"/>
          <p:nvPr/>
        </p:nvSpPr>
        <p:spPr>
          <a:xfrm>
            <a:off x="1760880" y="2048061"/>
            <a:ext cx="297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전 과정을 단계별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(Phase)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구조화 하여 업무 범위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책임자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산출물을 명확히 관리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AC3BC6-49D2-A7F2-31C5-F652890C4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4237"/>
              </p:ext>
            </p:extLst>
          </p:nvPr>
        </p:nvGraphicFramePr>
        <p:xfrm>
          <a:off x="5104690" y="1916832"/>
          <a:ext cx="4392046" cy="1881487"/>
        </p:xfrm>
        <a:graphic>
          <a:graphicData uri="http://schemas.openxmlformats.org/drawingml/2006/table">
            <a:tbl>
              <a:tblPr/>
              <a:tblGrid>
                <a:gridCol w="1142955">
                  <a:extLst>
                    <a:ext uri="{9D8B030D-6E8A-4147-A177-3AD203B41FA5}">
                      <a16:colId xmlns:a16="http://schemas.microsoft.com/office/drawing/2014/main" val="2779449447"/>
                    </a:ext>
                  </a:extLst>
                </a:gridCol>
                <a:gridCol w="3249091">
                  <a:extLst>
                    <a:ext uri="{9D8B030D-6E8A-4147-A177-3AD203B41FA5}">
                      <a16:colId xmlns:a16="http://schemas.microsoft.com/office/drawing/2014/main" val="3761671060"/>
                    </a:ext>
                  </a:extLst>
                </a:gridCol>
              </a:tblGrid>
              <a:tr h="2970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spc="-100" baseline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spc="-100" baseline="0" dirty="0"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443354"/>
                  </a:ext>
                </a:extLst>
              </a:tr>
              <a:tr h="3168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Phase</a:t>
                      </a:r>
                      <a:endParaRPr lang="en-US" sz="11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프로젝트 상위 단계 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기획 → 분석 → 설계 → 구현 → 보고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921321"/>
                  </a:ext>
                </a:extLst>
              </a:tr>
              <a:tr h="3168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Module</a:t>
                      </a:r>
                      <a:endParaRPr lang="en-US" sz="11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각 단계별 핵심 업무 단위 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예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리서치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설계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PoC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304953"/>
                  </a:ext>
                </a:extLst>
              </a:tr>
              <a:tr h="3168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Task</a:t>
                      </a:r>
                      <a:endParaRPr lang="en-US" sz="11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실제 수행 활동 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예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검토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설계 등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209805"/>
                  </a:ext>
                </a:extLst>
              </a:tr>
              <a:tr h="3168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Deliverable</a:t>
                      </a:r>
                      <a:endParaRPr lang="en-US" sz="11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각 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Task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 산출물 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보고서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프로토타입 등</a:t>
                      </a:r>
                      <a:r>
                        <a:rPr lang="en-US" altLang="ko-KR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881650"/>
                  </a:ext>
                </a:extLst>
              </a:tr>
              <a:tr h="3168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100" b="1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담당자</a:t>
                      </a:r>
                      <a:endParaRPr lang="ko-KR" altLang="en-US" sz="11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1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수행 및 검증 책임자 명시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68340"/>
                  </a:ext>
                </a:extLst>
              </a:tr>
            </a:tbl>
          </a:graphicData>
        </a:graphic>
      </p:graphicFrame>
      <p:sp>
        <p:nvSpPr>
          <p:cNvPr id="37" name="사각형: 둥근 모서리 213">
            <a:extLst>
              <a:ext uri="{FF2B5EF4-FFF2-40B4-BE49-F238E27FC236}">
                <a16:creationId xmlns:a16="http://schemas.microsoft.com/office/drawing/2014/main" id="{ABB4758B-B443-2007-2AEF-B47AB29CE149}"/>
              </a:ext>
            </a:extLst>
          </p:cNvPr>
          <p:cNvSpPr/>
          <p:nvPr/>
        </p:nvSpPr>
        <p:spPr bwMode="auto">
          <a:xfrm>
            <a:off x="5104690" y="3933056"/>
            <a:ext cx="539505" cy="2304256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LINE Seed Sans KR Bold" panose="020B0603020203020204" pitchFamily="50" charset="-127"/>
              </a:rPr>
              <a:t>예시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6F89E7B-0FD8-C66D-24AD-64CA3E111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865" y="4832301"/>
            <a:ext cx="1404767" cy="6429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56C5C1-2C75-8291-8B6A-5A0DB4ED9BAE}"/>
              </a:ext>
            </a:extLst>
          </p:cNvPr>
          <p:cNvGrpSpPr/>
          <p:nvPr/>
        </p:nvGrpSpPr>
        <p:grpSpPr>
          <a:xfrm>
            <a:off x="6991292" y="4869160"/>
            <a:ext cx="2426204" cy="1151623"/>
            <a:chOff x="4877290" y="4935480"/>
            <a:chExt cx="2924288" cy="14841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EA8800-5BD1-7C0F-93E6-6843BA05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1" r="46170"/>
            <a:stretch>
              <a:fillRect/>
            </a:stretch>
          </p:blipFill>
          <p:spPr>
            <a:xfrm>
              <a:off x="4877290" y="5484492"/>
              <a:ext cx="1543735" cy="935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17BB7E-BFFC-F663-8732-0F2C5AD3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39326"/>
            <a:stretch>
              <a:fillRect/>
            </a:stretch>
          </p:blipFill>
          <p:spPr>
            <a:xfrm>
              <a:off x="5595264" y="4935480"/>
              <a:ext cx="1682116" cy="11176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B83DBA-FF0A-E72C-A565-D99CCB1BC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43879"/>
            <a:stretch>
              <a:fillRect/>
            </a:stretch>
          </p:blipFill>
          <p:spPr>
            <a:xfrm>
              <a:off x="6257843" y="5189430"/>
              <a:ext cx="1543735" cy="11568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F8F2B13-2DA4-D4C9-855F-4D2A003F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70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D7D3-DCBD-B93A-9616-DB4FE387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F0B2F9-E496-0837-1A9B-61FEC47BBD2F}"/>
              </a:ext>
            </a:extLst>
          </p:cNvPr>
          <p:cNvSpPr/>
          <p:nvPr/>
        </p:nvSpPr>
        <p:spPr>
          <a:xfrm>
            <a:off x="1738286" y="3654287"/>
            <a:ext cx="6429428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CA35A4-DA37-6B71-2FBB-C30F8FACC33A}"/>
              </a:ext>
            </a:extLst>
          </p:cNvPr>
          <p:cNvSpPr/>
          <p:nvPr/>
        </p:nvSpPr>
        <p:spPr bwMode="auto">
          <a:xfrm>
            <a:off x="4594955" y="2682400"/>
            <a:ext cx="716091" cy="650050"/>
          </a:xfrm>
          <a:prstGeom prst="rect">
            <a:avLst/>
          </a:prstGeom>
          <a:solidFill>
            <a:srgbClr val="1F3662"/>
          </a:solidFill>
          <a:ln w="317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Ⅲ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Picture 2" descr="클로버 ">
            <a:extLst>
              <a:ext uri="{FF2B5EF4-FFF2-40B4-BE49-F238E27FC236}">
                <a16:creationId xmlns:a16="http://schemas.microsoft.com/office/drawing/2014/main" id="{22934869-E95F-805A-81D8-F14D6283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991977C-1D16-3B17-FE6C-C391757F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FBDC1236-C9C5-9A27-3012-88902D4A1DD7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D6AC07DE-246D-EC6F-F9EA-754277F9CD27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1B9DBE74-031D-E2D8-3833-611A6FAD496A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1.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유사 사례 리서치</a:t>
            </a: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A7E9B51A-DE97-C064-CEDE-1A53A83E85EF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F5010C54-A2F4-9623-A5C7-D0B4FA8BFCF3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사례 리서치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48DAD195-FDBC-4E83-E904-00A37635F318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609DAB2A-780C-42DE-743C-BD714B2B99A7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4CD0A3D7-EBE1-733D-BBBC-28845BADDAA9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BDC04634-4CC9-AB45-BD75-5D278D545F3A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lvl="0" indent="-82064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추진 방향을 도출하기 위해 국내 대형 보험사의 </a:t>
            </a:r>
            <a:r>
              <a:rPr lang="en-US" altLang="ko-KR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OCR·</a:t>
            </a:r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자동화 사례 조사를 했습니다</a:t>
            </a:r>
            <a:r>
              <a:rPr lang="en-US" altLang="ko-KR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8" name="Google Shape;178;p2">
            <a:extLst>
              <a:ext uri="{FF2B5EF4-FFF2-40B4-BE49-F238E27FC236}">
                <a16:creationId xmlns:a16="http://schemas.microsoft.com/office/drawing/2014/main" id="{4E2FF427-A5A4-96FB-4F85-9E1468647002}"/>
              </a:ext>
            </a:extLst>
          </p:cNvPr>
          <p:cNvSpPr txBox="1"/>
          <p:nvPr/>
        </p:nvSpPr>
        <p:spPr>
          <a:xfrm>
            <a:off x="158887" y="6448399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한국경제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(21.05),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더테크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(23.10),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비바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100(25.07),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한국경제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(23.10), </a:t>
            </a:r>
            <a:r>
              <a:rPr lang="en-US" altLang="ko-KR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Aitimes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(23.10),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마켓인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(25.07)</a:t>
            </a: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9BB33078-6FC5-3D2A-3598-E57B8721B136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37BFB55F-F620-EE62-537F-43D5450CEFCA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1C10F8B4-A019-34A0-8625-C9544FB50FBF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D3955353-36BC-CC84-CF0D-2308975D4B29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0DCA2293-7D65-A9F5-C3D5-C221B91B46DA}"/>
              </a:ext>
            </a:extLst>
          </p:cNvPr>
          <p:cNvSpPr txBox="1"/>
          <p:nvPr/>
        </p:nvSpPr>
        <p:spPr>
          <a:xfrm>
            <a:off x="158887" y="1444591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국내 보험사 사례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5941FB-B0CC-DFD1-0AE5-030658FA6718}"/>
              </a:ext>
            </a:extLst>
          </p:cNvPr>
          <p:cNvGrpSpPr/>
          <p:nvPr/>
        </p:nvGrpSpPr>
        <p:grpSpPr>
          <a:xfrm>
            <a:off x="222164" y="1949583"/>
            <a:ext cx="3096344" cy="4219740"/>
            <a:chOff x="222164" y="1949583"/>
            <a:chExt cx="3096344" cy="42197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C08BD7-FFBB-FE4A-B9C3-5262F66E1C2D}"/>
                </a:ext>
              </a:extLst>
            </p:cNvPr>
            <p:cNvSpPr/>
            <p:nvPr/>
          </p:nvSpPr>
          <p:spPr>
            <a:xfrm>
              <a:off x="222164" y="1949583"/>
              <a:ext cx="3096344" cy="421974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A8945E77-2383-04F3-D51F-B7B69948C58E}"/>
                </a:ext>
              </a:extLst>
            </p:cNvPr>
            <p:cNvSpPr/>
            <p:nvPr/>
          </p:nvSpPr>
          <p:spPr>
            <a:xfrm>
              <a:off x="668669" y="2167276"/>
              <a:ext cx="1944216" cy="504056"/>
            </a:xfrm>
            <a:prstGeom prst="flowChartTerminator">
              <a:avLst/>
            </a:prstGeom>
            <a:solidFill>
              <a:srgbClr val="EBF0F9"/>
            </a:solidFill>
            <a:ln w="28575">
              <a:solidFill>
                <a:srgbClr val="2038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4E041B-FFE2-B28B-0192-D7C11747F5FF}"/>
                </a:ext>
              </a:extLst>
            </p:cNvPr>
            <p:cNvSpPr txBox="1"/>
            <p:nvPr/>
          </p:nvSpPr>
          <p:spPr>
            <a:xfrm>
              <a:off x="1203326" y="2231144"/>
              <a:ext cx="9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한</a:t>
              </a:r>
              <a:r>
                <a:rPr lang="en-US" altLang="ko-KR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0</a:t>
              </a:r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생명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5FF58F-4A66-AE5E-D67E-37EE0D1016ED}"/>
                </a:ext>
              </a:extLst>
            </p:cNvPr>
            <p:cNvSpPr txBox="1"/>
            <p:nvPr/>
          </p:nvSpPr>
          <p:spPr>
            <a:xfrm>
              <a:off x="474192" y="2804387"/>
              <a:ext cx="25202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보험금 청구서류 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AI OCR 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기술 도입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, 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비정형 문서 인식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·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데이터 표준화 기반 자동심사 고도화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E361D62-33C6-AEF7-F596-F125788892FC}"/>
                </a:ext>
              </a:extLst>
            </p:cNvPr>
            <p:cNvCxnSpPr/>
            <p:nvPr/>
          </p:nvCxnSpPr>
          <p:spPr>
            <a:xfrm>
              <a:off x="438188" y="3749783"/>
              <a:ext cx="25922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407C17-7DB9-4962-C110-ED92CFFD759F}"/>
                </a:ext>
              </a:extLst>
            </p:cNvPr>
            <p:cNvSpPr txBox="1"/>
            <p:nvPr/>
          </p:nvSpPr>
          <p:spPr>
            <a:xfrm>
              <a:off x="510196" y="3890023"/>
              <a:ext cx="259228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2021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9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 실손 보험금 접수업무에 ‘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AI OCR’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도입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약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1,100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만 건의 청구서류 데이터 학습으로 인식률 향상 및 문서 표준화 기반 확보</a:t>
              </a:r>
              <a:endParaRPr lang="en-US" altLang="ko-KR" sz="11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4BD4DCF6-6378-FCF1-7910-9873C005F200}"/>
                </a:ext>
              </a:extLst>
            </p:cNvPr>
            <p:cNvSpPr/>
            <p:nvPr/>
          </p:nvSpPr>
          <p:spPr>
            <a:xfrm>
              <a:off x="1568769" y="5010691"/>
              <a:ext cx="144016" cy="245950"/>
            </a:xfrm>
            <a:prstGeom prst="downArrow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BC9AD8-5B61-14DE-BD33-FAC3D6810372}"/>
                </a:ext>
              </a:extLst>
            </p:cNvPr>
            <p:cNvSpPr txBox="1"/>
            <p:nvPr/>
          </p:nvSpPr>
          <p:spPr>
            <a:xfrm>
              <a:off x="474192" y="5333959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기존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OCR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의 영수증 이미지 인식률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약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16%,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AI OCR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적용 후 약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76%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까지 상승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60D4B93-82A9-B2B1-0BF9-AE30D128AF28}"/>
              </a:ext>
            </a:extLst>
          </p:cNvPr>
          <p:cNvGrpSpPr/>
          <p:nvPr/>
        </p:nvGrpSpPr>
        <p:grpSpPr>
          <a:xfrm>
            <a:off x="3391278" y="1949583"/>
            <a:ext cx="3096344" cy="4219740"/>
            <a:chOff x="3392041" y="1949583"/>
            <a:chExt cx="3096344" cy="42197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3F11CA-D4E1-B53A-789D-E445FF3B0409}"/>
                </a:ext>
              </a:extLst>
            </p:cNvPr>
            <p:cNvSpPr/>
            <p:nvPr/>
          </p:nvSpPr>
          <p:spPr>
            <a:xfrm>
              <a:off x="3392041" y="1949583"/>
              <a:ext cx="3096344" cy="421974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순서도: 수행의 시작/종료 6">
              <a:extLst>
                <a:ext uri="{FF2B5EF4-FFF2-40B4-BE49-F238E27FC236}">
                  <a16:creationId xmlns:a16="http://schemas.microsoft.com/office/drawing/2014/main" id="{6EF4D0DD-35E6-32A2-0BB4-1954B1FC4E0F}"/>
                </a:ext>
              </a:extLst>
            </p:cNvPr>
            <p:cNvSpPr/>
            <p:nvPr/>
          </p:nvSpPr>
          <p:spPr>
            <a:xfrm>
              <a:off x="3838546" y="2167276"/>
              <a:ext cx="1944216" cy="504056"/>
            </a:xfrm>
            <a:prstGeom prst="flowChartTerminator">
              <a:avLst/>
            </a:prstGeom>
            <a:solidFill>
              <a:srgbClr val="EBF0F9"/>
            </a:solidFill>
            <a:ln w="28575">
              <a:solidFill>
                <a:srgbClr val="2038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3DB6C8-4E5A-EC93-D459-C933E4F8484D}"/>
                </a:ext>
              </a:extLst>
            </p:cNvPr>
            <p:cNvSpPr txBox="1"/>
            <p:nvPr/>
          </p:nvSpPr>
          <p:spPr>
            <a:xfrm>
              <a:off x="4373203" y="2231144"/>
              <a:ext cx="9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교</a:t>
              </a:r>
              <a:r>
                <a:rPr lang="en-US" altLang="ko-KR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0</a:t>
              </a:r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생명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AE7BB6-493B-9C09-EC5E-00B9D1F4237A}"/>
                </a:ext>
              </a:extLst>
            </p:cNvPr>
            <p:cNvSpPr txBox="1"/>
            <p:nvPr/>
          </p:nvSpPr>
          <p:spPr>
            <a:xfrm>
              <a:off x="3644069" y="2804387"/>
              <a:ext cx="25202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보험금 청구서류 광학문자인식 시스템</a:t>
              </a:r>
              <a:r>
                <a:rPr lang="en-US" altLang="ko-KR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(OCR)</a:t>
              </a:r>
              <a:r>
                <a:rPr lang="ko-KR" altLang="en-US" sz="14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고도화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/>
              <a:endPara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8FAA4F3-EFFE-B5B8-93E8-06008BBCEAFA}"/>
                </a:ext>
              </a:extLst>
            </p:cNvPr>
            <p:cNvCxnSpPr/>
            <p:nvPr/>
          </p:nvCxnSpPr>
          <p:spPr>
            <a:xfrm>
              <a:off x="3608065" y="3749783"/>
              <a:ext cx="25922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08A269-9984-0273-2278-20772A3D6FF9}"/>
                </a:ext>
              </a:extLst>
            </p:cNvPr>
            <p:cNvSpPr txBox="1"/>
            <p:nvPr/>
          </p:nvSpPr>
          <p:spPr>
            <a:xfrm>
              <a:off x="3680073" y="3877497"/>
              <a:ext cx="25922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2023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 시고 보험금 지급 프로세스 자동화를 위한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AI OCR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시스템 구축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업계 최초로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13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종의 청구서류를 자동 인식하도록 설계</a:t>
              </a:r>
              <a:endParaRPr lang="en-US" altLang="ko-KR" sz="11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2A0D37BA-A933-4310-1BCE-FFD6CB7809C9}"/>
                </a:ext>
              </a:extLst>
            </p:cNvPr>
            <p:cNvSpPr/>
            <p:nvPr/>
          </p:nvSpPr>
          <p:spPr>
            <a:xfrm>
              <a:off x="4760193" y="5049113"/>
              <a:ext cx="144016" cy="245950"/>
            </a:xfrm>
            <a:prstGeom prst="downArrow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6640D-63EF-42E3-E0B1-FE6AFC503B37}"/>
                </a:ext>
              </a:extLst>
            </p:cNvPr>
            <p:cNvSpPr txBox="1"/>
            <p:nvPr/>
          </p:nvSpPr>
          <p:spPr>
            <a:xfrm>
              <a:off x="3644069" y="5333959"/>
              <a:ext cx="25202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24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하반기 기준 보험금 지급 평균기간 </a:t>
              </a:r>
              <a:r>
                <a:rPr lang="en-US" altLang="ko-KR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0.24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일</a:t>
              </a:r>
              <a:r>
                <a:rPr lang="en-US" altLang="ko-KR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업계 평균보다 </a:t>
              </a:r>
              <a:r>
                <a:rPr lang="en-US" altLang="ko-KR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</a:t>
              </a:r>
              <a:r>
                <a:rPr lang="ko-KR" altLang="en-US" sz="11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배 빠른 수치</a:t>
              </a:r>
              <a:endParaRPr lang="en-US" altLang="ko-KR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EFA1D1-C692-B8A5-69EE-20BD2F76F155}"/>
              </a:ext>
            </a:extLst>
          </p:cNvPr>
          <p:cNvGrpSpPr/>
          <p:nvPr/>
        </p:nvGrpSpPr>
        <p:grpSpPr>
          <a:xfrm>
            <a:off x="6560393" y="1949583"/>
            <a:ext cx="3096344" cy="4219740"/>
            <a:chOff x="6560393" y="1949583"/>
            <a:chExt cx="3096344" cy="42197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9955ED-01C1-14A1-CC8C-CE259977FF55}"/>
                </a:ext>
              </a:extLst>
            </p:cNvPr>
            <p:cNvSpPr/>
            <p:nvPr/>
          </p:nvSpPr>
          <p:spPr>
            <a:xfrm>
              <a:off x="6560393" y="1949583"/>
              <a:ext cx="3096344" cy="4219740"/>
            </a:xfrm>
            <a:prstGeom prst="rect">
              <a:avLst/>
            </a:prstGeom>
            <a:solidFill>
              <a:srgbClr val="EBF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순서도: 수행의 시작/종료 18">
              <a:extLst>
                <a:ext uri="{FF2B5EF4-FFF2-40B4-BE49-F238E27FC236}">
                  <a16:creationId xmlns:a16="http://schemas.microsoft.com/office/drawing/2014/main" id="{EF1E0EBE-ED43-F9A8-EE50-877FE59D0BFA}"/>
                </a:ext>
              </a:extLst>
            </p:cNvPr>
            <p:cNvSpPr/>
            <p:nvPr/>
          </p:nvSpPr>
          <p:spPr>
            <a:xfrm>
              <a:off x="7006898" y="2167276"/>
              <a:ext cx="1944216" cy="504056"/>
            </a:xfrm>
            <a:prstGeom prst="flowChartTerminator">
              <a:avLst/>
            </a:prstGeom>
            <a:solidFill>
              <a:srgbClr val="EBF0F9"/>
            </a:solidFill>
            <a:ln w="28575">
              <a:solidFill>
                <a:srgbClr val="2038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619B02-8D25-3FCE-8702-80EED1191305}"/>
                </a:ext>
              </a:extLst>
            </p:cNvPr>
            <p:cNvSpPr txBox="1"/>
            <p:nvPr/>
          </p:nvSpPr>
          <p:spPr>
            <a:xfrm>
              <a:off x="7541555" y="2231144"/>
              <a:ext cx="9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삼</a:t>
              </a:r>
              <a:r>
                <a:rPr lang="en-US" altLang="ko-KR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0</a:t>
              </a:r>
              <a:r>
                <a:rPr lang="ko-KR" altLang="en-US" sz="1800" dirty="0"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생명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FF7DAF-0A94-4A45-48B7-CAFAB1BBC1D9}"/>
                </a:ext>
              </a:extLst>
            </p:cNvPr>
            <p:cNvSpPr txBox="1"/>
            <p:nvPr/>
          </p:nvSpPr>
          <p:spPr>
            <a:xfrm>
              <a:off x="6812421" y="2804387"/>
              <a:ext cx="25202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삼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0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생명이 도입한 금융 특화 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AI 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광학문자인식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(OCR) 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인식률 평균 </a:t>
              </a:r>
              <a:r>
                <a:rPr lang="en-US" altLang="ko-KR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95</a:t>
              </a:r>
              <a:r>
                <a:rPr lang="ko-KR" altLang="en-US" sz="1400" b="1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점 이상의 정확도를 달성</a:t>
              </a:r>
              <a:endPara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6A2C82D-8BE7-A38D-47A2-728390BFB00C}"/>
                </a:ext>
              </a:extLst>
            </p:cNvPr>
            <p:cNvCxnSpPr/>
            <p:nvPr/>
          </p:nvCxnSpPr>
          <p:spPr>
            <a:xfrm>
              <a:off x="6776417" y="3749783"/>
              <a:ext cx="259228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15784E-DC6D-9E98-B22A-04309F851760}"/>
                </a:ext>
              </a:extLst>
            </p:cNvPr>
            <p:cNvSpPr txBox="1"/>
            <p:nvPr/>
          </p:nvSpPr>
          <p:spPr>
            <a:xfrm>
              <a:off x="6848425" y="3890023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2023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 인공지능 기반 광학문자인식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(AI OCR)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시스템을 구축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보험금 청구 서류의 입력 자동화와 비정형 문서 처리 범위 확대 목표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D228427D-DF15-FB62-D4DE-5F0911D19618}"/>
                </a:ext>
              </a:extLst>
            </p:cNvPr>
            <p:cNvSpPr/>
            <p:nvPr/>
          </p:nvSpPr>
          <p:spPr>
            <a:xfrm>
              <a:off x="7906998" y="5010691"/>
              <a:ext cx="144016" cy="245950"/>
            </a:xfrm>
            <a:prstGeom prst="downArrow">
              <a:avLst/>
            </a:prstGeom>
            <a:solidFill>
              <a:srgbClr val="20386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98B5D3-3114-55F0-9F50-D485467E3702}"/>
                </a:ext>
              </a:extLst>
            </p:cNvPr>
            <p:cNvSpPr txBox="1"/>
            <p:nvPr/>
          </p:nvSpPr>
          <p:spPr>
            <a:xfrm>
              <a:off x="6812421" y="5333959"/>
              <a:ext cx="252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비정형 서류를 포함한 보험금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청구 서류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47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 자동 분류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문서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7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 인식률 </a:t>
              </a:r>
              <a:r>
                <a:rPr lang="en-US" altLang="ko-KR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95% </a:t>
              </a:r>
              <a:r>
                <a:rPr lang="ko-KR" altLang="en-US" sz="12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달성</a:t>
              </a:r>
              <a:endPara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29" name="Google Shape;180;p2">
            <a:extLst>
              <a:ext uri="{FF2B5EF4-FFF2-40B4-BE49-F238E27FC236}">
                <a16:creationId xmlns:a16="http://schemas.microsoft.com/office/drawing/2014/main" id="{DAB1F6B3-23C6-9E8E-B5B1-16900ADE8C14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6AD5359-64E3-98BA-FC1D-D50C1A5A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34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"/>
          <p:cNvSpPr/>
          <p:nvPr/>
        </p:nvSpPr>
        <p:spPr>
          <a:xfrm>
            <a:off x="210680" y="1352155"/>
            <a:ext cx="1964359" cy="481948"/>
          </a:xfrm>
          <a:custGeom>
            <a:avLst/>
            <a:gdLst/>
            <a:ahLst/>
            <a:cxnLst/>
            <a:rect l="l" t="t" r="r" b="b"/>
            <a:pathLst>
              <a:path w="1911418" h="481948" extrusionOk="0">
                <a:moveTo>
                  <a:pt x="0" y="0"/>
                </a:moveTo>
                <a:lnTo>
                  <a:pt x="1607337" y="6470"/>
                </a:lnTo>
                <a:lnTo>
                  <a:pt x="1911418" y="481948"/>
                </a:lnTo>
                <a:lnTo>
                  <a:pt x="0" y="481948"/>
                </a:lnTo>
                <a:lnTo>
                  <a:pt x="0" y="0"/>
                </a:lnTo>
                <a:close/>
              </a:path>
            </a:pathLst>
          </a:custGeom>
          <a:solidFill>
            <a:srgbClr val="3D9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01085" y="1371482"/>
            <a:ext cx="1643338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자동화 시나리오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A안</a:t>
            </a:r>
            <a:endParaRPr sz="1400" b="0" i="0" u="none" strike="noStrike" cap="none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210680" y="1672475"/>
            <a:ext cx="9507786" cy="4817225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자동화 프로그램(텍스트 인식 및 분류), 데이터 검증 프로그램, 관리 프로그램(문서 불러오기)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를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구축하여 구축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개발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편의성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이 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높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194" name="Google Shape;194;p2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2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Noto Sans Symbols"/>
              <a:buNone/>
            </a:pPr>
            <a:r>
              <a:rPr lang="en-US" alt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TO-BE </a:t>
            </a:r>
            <a:r>
              <a:rPr lang="ko-KR" altLang="en-US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모</a:t>
            </a:r>
            <a:r>
              <a:rPr 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듈형 자동화 프로그램 구축 시나리오</a:t>
            </a:r>
            <a:endParaRPr sz="1400" b="0" i="0" u="none" strike="noStrike" cap="none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00" name="Google Shape;200;p2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01" name="Google Shape;201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p2"/>
          <p:cNvSpPr/>
          <p:nvPr/>
        </p:nvSpPr>
        <p:spPr>
          <a:xfrm>
            <a:off x="338987" y="1792122"/>
            <a:ext cx="9205918" cy="4589206"/>
          </a:xfrm>
          <a:prstGeom prst="roundRect">
            <a:avLst>
              <a:gd name="adj" fmla="val 349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1428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28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4615025" y="2515382"/>
            <a:ext cx="1444109" cy="1140973"/>
            <a:chOff x="4532367" y="3365871"/>
            <a:chExt cx="1140714" cy="929920"/>
          </a:xfrm>
        </p:grpSpPr>
        <p:sp>
          <p:nvSpPr>
            <p:cNvPr id="206" name="Google Shape;206;p2"/>
            <p:cNvSpPr txBox="1"/>
            <p:nvPr/>
          </p:nvSpPr>
          <p:spPr>
            <a:xfrm>
              <a:off x="4532367" y="3990221"/>
              <a:ext cx="1140714" cy="305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사내 DB</a:t>
              </a:r>
              <a:endParaRPr lang="en-US" altLang="ko-KR" sz="1600" b="1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en-US" altLang="ko-KR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(</a:t>
              </a:r>
              <a:r>
                <a:rPr lang="ko-KR" altLang="en-US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로컬</a:t>
              </a:r>
              <a:r>
                <a:rPr lang="en-US" altLang="ko-KR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/</a:t>
              </a:r>
              <a:r>
                <a:rPr lang="en-US" altLang="ko-KR" sz="1200" i="0" u="none" strike="noStrike" cap="none" dirty="0" err="1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Mysql</a:t>
              </a:r>
              <a:r>
                <a:rPr lang="en-US" altLang="ko-KR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)</a:t>
              </a:r>
              <a:endParaRPr sz="12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07" name="Google Shape;207;p2" descr="데이터 베이스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97923" y="336587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2"/>
          <p:cNvGrpSpPr/>
          <p:nvPr/>
        </p:nvGrpSpPr>
        <p:grpSpPr>
          <a:xfrm>
            <a:off x="2294395" y="2450719"/>
            <a:ext cx="1956222" cy="1111547"/>
            <a:chOff x="2050315" y="2880277"/>
            <a:chExt cx="1956222" cy="1111547"/>
          </a:xfrm>
        </p:grpSpPr>
        <p:pic>
          <p:nvPicPr>
            <p:cNvPr id="209" name="Google Shape;209;p2" descr="인공 지능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744" y="2880277"/>
              <a:ext cx="807463" cy="807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"/>
            <p:cNvSpPr txBox="1"/>
            <p:nvPr/>
          </p:nvSpPr>
          <p:spPr>
            <a:xfrm>
              <a:off x="2050315" y="3717032"/>
              <a:ext cx="1956222" cy="274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자동화 프로그램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cxnSp>
        <p:nvCxnSpPr>
          <p:cNvPr id="211" name="Google Shape;211;p2"/>
          <p:cNvCxnSpPr/>
          <p:nvPr/>
        </p:nvCxnSpPr>
        <p:spPr>
          <a:xfrm>
            <a:off x="3952097" y="2893623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2"/>
          <p:cNvCxnSpPr>
            <a:cxnSpLocks/>
          </p:cNvCxnSpPr>
          <p:nvPr/>
        </p:nvCxnSpPr>
        <p:spPr>
          <a:xfrm rot="16200000" flipH="1">
            <a:off x="7551090" y="3200752"/>
            <a:ext cx="1334916" cy="661801"/>
          </a:xfrm>
          <a:prstGeom prst="bentConnector3">
            <a:avLst>
              <a:gd name="adj1" fmla="val 1169"/>
            </a:avLst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3" name="Google Shape;213;p2"/>
          <p:cNvGrpSpPr/>
          <p:nvPr/>
        </p:nvGrpSpPr>
        <p:grpSpPr>
          <a:xfrm>
            <a:off x="6230998" y="2572813"/>
            <a:ext cx="1956222" cy="980218"/>
            <a:chOff x="7289145" y="4478804"/>
            <a:chExt cx="1956222" cy="980218"/>
          </a:xfrm>
        </p:grpSpPr>
        <p:pic>
          <p:nvPicPr>
            <p:cNvPr id="214" name="Google Shape;214;p2" descr="검증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43815" y="4478804"/>
              <a:ext cx="707912" cy="707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"/>
            <p:cNvSpPr txBox="1"/>
            <p:nvPr/>
          </p:nvSpPr>
          <p:spPr>
            <a:xfrm>
              <a:off x="7289145" y="5184230"/>
              <a:ext cx="1956222" cy="274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검증 프로그램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cxnSp>
        <p:nvCxnSpPr>
          <p:cNvPr id="216" name="Google Shape;216;p2"/>
          <p:cNvCxnSpPr>
            <a:cxnSpLocks/>
          </p:cNvCxnSpPr>
          <p:nvPr/>
        </p:nvCxnSpPr>
        <p:spPr>
          <a:xfrm flipH="1">
            <a:off x="6735603" y="4791600"/>
            <a:ext cx="1036350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20" name="Google Shape;220;p2"/>
          <p:cNvGrpSpPr/>
          <p:nvPr/>
        </p:nvGrpSpPr>
        <p:grpSpPr>
          <a:xfrm>
            <a:off x="802522" y="4006211"/>
            <a:ext cx="3556126" cy="1871992"/>
            <a:chOff x="690739" y="4005280"/>
            <a:chExt cx="2450183" cy="1871992"/>
          </a:xfrm>
        </p:grpSpPr>
        <p:sp>
          <p:nvSpPr>
            <p:cNvPr id="221" name="Google Shape;221;p2"/>
            <p:cNvSpPr/>
            <p:nvPr/>
          </p:nvSpPr>
          <p:spPr>
            <a:xfrm>
              <a:off x="690739" y="4113652"/>
              <a:ext cx="2361779" cy="1763620"/>
            </a:xfrm>
            <a:prstGeom prst="roundRect">
              <a:avLst>
                <a:gd name="adj" fmla="val 3345"/>
              </a:avLst>
            </a:prstGeom>
            <a:solidFill>
              <a:srgbClr val="F2F2F2"/>
            </a:solidFill>
            <a:ln w="38100" cap="flat" cmpd="sng">
              <a:solidFill>
                <a:srgbClr val="20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"/>
            <p:cNvSpPr txBox="1"/>
            <p:nvPr/>
          </p:nvSpPr>
          <p:spPr>
            <a:xfrm>
              <a:off x="749036" y="4368602"/>
              <a:ext cx="2391886" cy="117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8600" marR="0" lvl="0" indent="-2286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en-US" altLang="ko-KR" sz="1100" dirty="0" err="1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Streamlit</a:t>
              </a:r>
              <a:r>
                <a:rPr lang="ko-KR" altLang="en-US" sz="1100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으로 구현한 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고객의 </a:t>
              </a:r>
              <a:r>
                <a:rPr lang="ko-KR" altLang="en-US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화면을 통해 문서 업로드</a:t>
              </a:r>
              <a:endParaRPr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자동화 프로그램(OCR/AI)</a:t>
              </a:r>
              <a:r>
                <a:rPr lang="ko-KR" sz="1100" i="0" u="none" strike="noStrike" cap="none" dirty="0" err="1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으로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</a:t>
              </a:r>
              <a:r>
                <a:rPr lang="ko-KR" altLang="en-US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고객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정보 분류 및 저장</a:t>
              </a:r>
              <a:endParaRPr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en-US" alt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LLM</a:t>
              </a:r>
              <a:r>
                <a:rPr lang="ko-KR" altLang="en-US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기반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</a:t>
              </a:r>
              <a:r>
                <a:rPr lang="ko-KR" altLang="en-US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검증 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프로그램 돌려서 데이터 검증</a:t>
              </a:r>
              <a:endParaRPr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관리 프로그램으로 보고싶은 문서 불러오기 </a:t>
              </a:r>
              <a:endParaRPr sz="1800" i="0" u="none" strike="noStrike" cap="none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285632" y="4005280"/>
              <a:ext cx="1192094" cy="193970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 w="31750" cap="flat" cmpd="sng">
              <a:solidFill>
                <a:srgbClr val="20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sz="1050" b="1" i="0" u="none" strike="noStrike" cap="none">
                  <a:solidFill>
                    <a:schemeClr val="lt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Process 설명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sp>
        <p:nvSpPr>
          <p:cNvPr id="224" name="Google Shape;224;p2"/>
          <p:cNvSpPr txBox="1"/>
          <p:nvPr/>
        </p:nvSpPr>
        <p:spPr>
          <a:xfrm>
            <a:off x="7986164" y="2533751"/>
            <a:ext cx="1176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Key값</a:t>
            </a: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식별</a:t>
            </a:r>
            <a:endParaRPr sz="1000" b="1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25" name="Google Shape;225;p2"/>
          <p:cNvCxnSpPr/>
          <p:nvPr/>
        </p:nvCxnSpPr>
        <p:spPr>
          <a:xfrm>
            <a:off x="5880866" y="2893623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2"/>
          <p:cNvSpPr txBox="1"/>
          <p:nvPr/>
        </p:nvSpPr>
        <p:spPr>
          <a:xfrm>
            <a:off x="3638018" y="2427494"/>
            <a:ext cx="140639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고객</a:t>
            </a: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정보 분류 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및 저장</a:t>
            </a:r>
            <a:endParaRPr sz="1000" b="1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41ADFD-820C-1E61-8DE7-762273CA6329}"/>
              </a:ext>
            </a:extLst>
          </p:cNvPr>
          <p:cNvGrpSpPr/>
          <p:nvPr/>
        </p:nvGrpSpPr>
        <p:grpSpPr>
          <a:xfrm>
            <a:off x="475931" y="2440164"/>
            <a:ext cx="1444109" cy="1262138"/>
            <a:chOff x="961365" y="2603992"/>
            <a:chExt cx="1444109" cy="1262138"/>
          </a:xfrm>
        </p:grpSpPr>
        <p:pic>
          <p:nvPicPr>
            <p:cNvPr id="1026" name="Picture 2" descr="스마트 폰 ">
              <a:extLst>
                <a:ext uri="{FF2B5EF4-FFF2-40B4-BE49-F238E27FC236}">
                  <a16:creationId xmlns:a16="http://schemas.microsoft.com/office/drawing/2014/main" id="{25F7F99D-E05F-B550-3902-473B9D62E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491" y="2603992"/>
              <a:ext cx="866735" cy="86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206;p2">
              <a:extLst>
                <a:ext uri="{FF2B5EF4-FFF2-40B4-BE49-F238E27FC236}">
                  <a16:creationId xmlns:a16="http://schemas.microsoft.com/office/drawing/2014/main" id="{68CE3416-8F05-9936-8C2B-CA5CF16BF153}"/>
                </a:ext>
              </a:extLst>
            </p:cNvPr>
            <p:cNvSpPr txBox="1"/>
            <p:nvPr/>
          </p:nvSpPr>
          <p:spPr>
            <a:xfrm>
              <a:off x="961365" y="3491208"/>
              <a:ext cx="1444109" cy="374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altLang="en-US" sz="1600" b="1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고객 화면</a:t>
              </a:r>
              <a:endParaRPr sz="1600" b="1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8" name="Google Shape;211;p2">
            <a:extLst>
              <a:ext uri="{FF2B5EF4-FFF2-40B4-BE49-F238E27FC236}">
                <a16:creationId xmlns:a16="http://schemas.microsoft.com/office/drawing/2014/main" id="{03E8C20C-EA44-BDD4-E37E-74C0E9A19DF8}"/>
              </a:ext>
            </a:extLst>
          </p:cNvPr>
          <p:cNvCxnSpPr/>
          <p:nvPr/>
        </p:nvCxnSpPr>
        <p:spPr>
          <a:xfrm>
            <a:off x="1869478" y="2893623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229;p2">
            <a:extLst>
              <a:ext uri="{FF2B5EF4-FFF2-40B4-BE49-F238E27FC236}">
                <a16:creationId xmlns:a16="http://schemas.microsoft.com/office/drawing/2014/main" id="{A4F59B50-58AD-14DA-BE47-E3EECF843A62}"/>
              </a:ext>
            </a:extLst>
          </p:cNvPr>
          <p:cNvSpPr txBox="1"/>
          <p:nvPr/>
        </p:nvSpPr>
        <p:spPr>
          <a:xfrm>
            <a:off x="1556669" y="2502271"/>
            <a:ext cx="140639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문서 업로드</a:t>
            </a:r>
            <a:endParaRPr sz="1000" b="1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1A9075-BEA0-CAF1-3C4A-BE98A1F39BA7}"/>
              </a:ext>
            </a:extLst>
          </p:cNvPr>
          <p:cNvGrpSpPr/>
          <p:nvPr/>
        </p:nvGrpSpPr>
        <p:grpSpPr>
          <a:xfrm>
            <a:off x="7738571" y="4275989"/>
            <a:ext cx="1671486" cy="1257095"/>
            <a:chOff x="6774674" y="2639603"/>
            <a:chExt cx="1671486" cy="1257095"/>
          </a:xfrm>
        </p:grpSpPr>
        <p:pic>
          <p:nvPicPr>
            <p:cNvPr id="1028" name="Picture 4" descr="ººººººººººººººººººººººººººººººººººº ">
              <a:extLst>
                <a:ext uri="{FF2B5EF4-FFF2-40B4-BE49-F238E27FC236}">
                  <a16:creationId xmlns:a16="http://schemas.microsoft.com/office/drawing/2014/main" id="{B88DDD7A-DF0C-8D31-0163-CC737107E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347" y="2639603"/>
              <a:ext cx="920141" cy="92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206;p2">
              <a:extLst>
                <a:ext uri="{FF2B5EF4-FFF2-40B4-BE49-F238E27FC236}">
                  <a16:creationId xmlns:a16="http://schemas.microsoft.com/office/drawing/2014/main" id="{92852FB7-D1D5-5102-C5A4-19CCFDFBB927}"/>
                </a:ext>
              </a:extLst>
            </p:cNvPr>
            <p:cNvSpPr txBox="1"/>
            <p:nvPr/>
          </p:nvSpPr>
          <p:spPr>
            <a:xfrm>
              <a:off x="6774674" y="3521776"/>
              <a:ext cx="1671486" cy="374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altLang="en-US" sz="1600" b="1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관리 프로그램</a:t>
              </a:r>
              <a:r>
                <a:rPr lang="en-US" altLang="ko-KR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(</a:t>
              </a:r>
              <a:r>
                <a:rPr lang="ko-KR" altLang="en-US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화면</a:t>
              </a:r>
              <a:r>
                <a:rPr lang="en-US" altLang="ko-KR" sz="1200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)</a:t>
              </a:r>
              <a:endParaRPr sz="16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2" name="Google Shape;264;p3">
            <a:extLst>
              <a:ext uri="{FF2B5EF4-FFF2-40B4-BE49-F238E27FC236}">
                <a16:creationId xmlns:a16="http://schemas.microsoft.com/office/drawing/2014/main" id="{25AA5572-402C-1517-2F02-6AC0C1363DD8}"/>
              </a:ext>
            </a:extLst>
          </p:cNvPr>
          <p:cNvGrpSpPr/>
          <p:nvPr/>
        </p:nvGrpSpPr>
        <p:grpSpPr>
          <a:xfrm>
            <a:off x="4545216" y="4369533"/>
            <a:ext cx="2440452" cy="1304912"/>
            <a:chOff x="6163868" y="4767284"/>
            <a:chExt cx="1477943" cy="789833"/>
          </a:xfrm>
        </p:grpSpPr>
        <p:sp>
          <p:nvSpPr>
            <p:cNvPr id="13" name="Google Shape;265;p3">
              <a:extLst>
                <a:ext uri="{FF2B5EF4-FFF2-40B4-BE49-F238E27FC236}">
                  <a16:creationId xmlns:a16="http://schemas.microsoft.com/office/drawing/2014/main" id="{229405D7-0452-A934-66F3-3E3432C8351D}"/>
                </a:ext>
              </a:extLst>
            </p:cNvPr>
            <p:cNvSpPr txBox="1"/>
            <p:nvPr/>
          </p:nvSpPr>
          <p:spPr>
            <a:xfrm>
              <a:off x="6163868" y="5221820"/>
              <a:ext cx="1477943" cy="33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altLang="en-US" sz="15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직접 확인하고</a:t>
              </a:r>
              <a:r>
                <a:rPr lang="ko-KR" sz="1500" b="1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싶은 문서</a:t>
              </a:r>
              <a:r>
                <a:rPr lang="en-US" altLang="ko-KR" sz="15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altLang="en-US" sz="15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열람 및 다운로드 가능</a:t>
              </a:r>
              <a:endParaRPr sz="15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</p:txBody>
        </p:sp>
        <p:pic>
          <p:nvPicPr>
            <p:cNvPr id="14" name="Google Shape;266;p3" descr="문서 기호 ">
              <a:extLst>
                <a:ext uri="{FF2B5EF4-FFF2-40B4-BE49-F238E27FC236}">
                  <a16:creationId xmlns:a16="http://schemas.microsoft.com/office/drawing/2014/main" id="{175996CD-5C14-2500-0065-26D93383400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0930" y="4767284"/>
              <a:ext cx="443986" cy="443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33;p2">
            <a:extLst>
              <a:ext uri="{FF2B5EF4-FFF2-40B4-BE49-F238E27FC236}">
                <a16:creationId xmlns:a16="http://schemas.microsoft.com/office/drawing/2014/main" id="{12ADA957-81D0-A60E-121A-83E86AECB2AD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4" name="Google Shape;180;p2">
            <a:extLst>
              <a:ext uri="{FF2B5EF4-FFF2-40B4-BE49-F238E27FC236}">
                <a16:creationId xmlns:a16="http://schemas.microsoft.com/office/drawing/2014/main" id="{1CB09FB1-64F3-E7EA-5A2A-2C6279788E9D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59ACFFF-DF38-0266-C2F9-3299B261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/>
          <p:nvPr/>
        </p:nvSpPr>
        <p:spPr>
          <a:xfrm>
            <a:off x="210680" y="1352155"/>
            <a:ext cx="1964359" cy="481948"/>
          </a:xfrm>
          <a:custGeom>
            <a:avLst/>
            <a:gdLst/>
            <a:ahLst/>
            <a:cxnLst/>
            <a:rect l="l" t="t" r="r" b="b"/>
            <a:pathLst>
              <a:path w="1911418" h="481948" extrusionOk="0">
                <a:moveTo>
                  <a:pt x="0" y="0"/>
                </a:moveTo>
                <a:lnTo>
                  <a:pt x="1607337" y="6470"/>
                </a:lnTo>
                <a:lnTo>
                  <a:pt x="1911418" y="481948"/>
                </a:lnTo>
                <a:lnTo>
                  <a:pt x="0" y="481948"/>
                </a:lnTo>
                <a:lnTo>
                  <a:pt x="0" y="0"/>
                </a:lnTo>
                <a:close/>
              </a:path>
            </a:pathLst>
          </a:custGeom>
          <a:solidFill>
            <a:srgbClr val="3D9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201085" y="1371482"/>
            <a:ext cx="1643338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 b="1" i="0" u="none" strike="noStrike" cap="none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자동화 시나리오 B안</a:t>
            </a:r>
            <a:endParaRPr sz="1400" b="0" i="0" u="none" strike="noStrike" cap="none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210680" y="1672475"/>
            <a:ext cx="9507900" cy="4817100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338987" y="1792122"/>
            <a:ext cx="9205800" cy="4589100"/>
          </a:xfrm>
          <a:prstGeom prst="roundRect">
            <a:avLst>
              <a:gd name="adj" fmla="val 349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45700" rIns="91425" bIns="45700" anchor="ctr" anchorCtr="0">
            <a:noAutofit/>
          </a:bodyPr>
          <a:lstStyle/>
          <a:p>
            <a:pPr marL="1428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28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9" name="Google Shape;239;p3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자동화 프로그램을 통합한 통합 자동화 프로그램으로 사용자의 사용 편의성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이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높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40" name="Google Shape;240;p3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3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5" name="Google Shape;245;p3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en-US" alt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TO-BE </a:t>
            </a:r>
            <a:r>
              <a:rPr 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통합 자동화 프로그램 구축 시나리오</a:t>
            </a:r>
            <a:endParaRPr sz="1400" b="0" i="0" u="none" strike="noStrike" cap="none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46" name="Google Shape;246;p3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47" name="Google Shape;247;p3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2612922" y="2620213"/>
            <a:ext cx="1444109" cy="1140973"/>
            <a:chOff x="4532367" y="3365871"/>
            <a:chExt cx="1140714" cy="929920"/>
          </a:xfrm>
        </p:grpSpPr>
        <p:sp>
          <p:nvSpPr>
            <p:cNvPr id="251" name="Google Shape;251;p3"/>
            <p:cNvSpPr txBox="1"/>
            <p:nvPr/>
          </p:nvSpPr>
          <p:spPr>
            <a:xfrm>
              <a:off x="4532367" y="3990221"/>
              <a:ext cx="1140714" cy="305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사내 DB</a:t>
              </a:r>
              <a:endParaRPr sz="1600" b="1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52" name="Google Shape;252;p3" descr="데이터 베이스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97923" y="336587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"/>
          <p:cNvGrpSpPr/>
          <p:nvPr/>
        </p:nvGrpSpPr>
        <p:grpSpPr>
          <a:xfrm>
            <a:off x="4368241" y="2565067"/>
            <a:ext cx="2319208" cy="1111547"/>
            <a:chOff x="1868822" y="2880277"/>
            <a:chExt cx="2319208" cy="1111547"/>
          </a:xfrm>
        </p:grpSpPr>
        <p:pic>
          <p:nvPicPr>
            <p:cNvPr id="254" name="Google Shape;254;p3" descr="인공 지능 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744" y="2880277"/>
              <a:ext cx="807463" cy="807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"/>
            <p:cNvSpPr txBox="1"/>
            <p:nvPr/>
          </p:nvSpPr>
          <p:spPr>
            <a:xfrm>
              <a:off x="1868822" y="3717032"/>
              <a:ext cx="2319208" cy="274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통합 자동화 프로그램</a:t>
              </a:r>
              <a:endParaRPr sz="1600" b="1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Noto Sans Symbols"/>
                <a:buNone/>
              </a:pPr>
              <a:r>
                <a:rPr lang="ko-KR" sz="1100" b="0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(검증 + 관리 프로그램 통합)</a:t>
              </a:r>
              <a:endParaRPr sz="1100" b="0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256" name="Google Shape;256;p3"/>
          <p:cNvCxnSpPr/>
          <p:nvPr/>
        </p:nvCxnSpPr>
        <p:spPr>
          <a:xfrm>
            <a:off x="3965047" y="3029538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57" name="Google Shape;257;p3"/>
          <p:cNvGrpSpPr/>
          <p:nvPr/>
        </p:nvGrpSpPr>
        <p:grpSpPr>
          <a:xfrm rot="-5400000">
            <a:off x="6248532" y="3199213"/>
            <a:ext cx="1140952" cy="2724257"/>
            <a:chOff x="3265818" y="4104301"/>
            <a:chExt cx="1098337" cy="1753739"/>
          </a:xfrm>
        </p:grpSpPr>
        <p:cxnSp>
          <p:nvCxnSpPr>
            <p:cNvPr id="258" name="Google Shape;258;p3"/>
            <p:cNvCxnSpPr/>
            <p:nvPr/>
          </p:nvCxnSpPr>
          <p:spPr>
            <a:xfrm rot="-5400000">
              <a:off x="3211818" y="4158301"/>
              <a:ext cx="1177500" cy="1069500"/>
            </a:xfrm>
            <a:prstGeom prst="bentConnector3">
              <a:avLst>
                <a:gd name="adj1" fmla="val 100789"/>
              </a:avLst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9" name="Google Shape;259;p3"/>
            <p:cNvCxnSpPr/>
            <p:nvPr/>
          </p:nvCxnSpPr>
          <p:spPr>
            <a:xfrm>
              <a:off x="3274254" y="5180039"/>
              <a:ext cx="1089900" cy="678000"/>
            </a:xfrm>
            <a:prstGeom prst="bentConnector3">
              <a:avLst>
                <a:gd name="adj1" fmla="val -3025"/>
              </a:avLst>
            </a:prstGeom>
            <a:noFill/>
            <a:ln w="444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0" name="Google Shape;260;p3"/>
          <p:cNvGrpSpPr/>
          <p:nvPr/>
        </p:nvGrpSpPr>
        <p:grpSpPr>
          <a:xfrm>
            <a:off x="1111614" y="4103395"/>
            <a:ext cx="3186073" cy="1871992"/>
            <a:chOff x="660632" y="4005280"/>
            <a:chExt cx="2655979" cy="1871992"/>
          </a:xfrm>
        </p:grpSpPr>
        <p:sp>
          <p:nvSpPr>
            <p:cNvPr id="261" name="Google Shape;261;p3"/>
            <p:cNvSpPr/>
            <p:nvPr/>
          </p:nvSpPr>
          <p:spPr>
            <a:xfrm>
              <a:off x="660632" y="4113652"/>
              <a:ext cx="2655979" cy="1763620"/>
            </a:xfrm>
            <a:prstGeom prst="roundRect">
              <a:avLst>
                <a:gd name="adj" fmla="val 3345"/>
              </a:avLst>
            </a:prstGeom>
            <a:solidFill>
              <a:srgbClr val="F2F2F2"/>
            </a:solidFill>
            <a:ln w="38100" cap="flat" cmpd="sng">
              <a:solidFill>
                <a:srgbClr val="20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3"/>
            <p:cNvSpPr txBox="1"/>
            <p:nvPr/>
          </p:nvSpPr>
          <p:spPr>
            <a:xfrm>
              <a:off x="792678" y="4437328"/>
              <a:ext cx="2391886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8600" marR="0" lvl="0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ko-KR" sz="1100" i="0" u="none" strike="noStrike" cap="none" dirty="0" err="1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사내DB에</a:t>
              </a: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 고객의 각종 보험 청구(필요) 문서 저장 </a:t>
              </a:r>
              <a:endParaRPr lang="en-US" altLang="ko-KR" sz="11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endParaRPr lang="en-US" altLang="ko-KR"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228600" marR="0" lvl="0" indent="-228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AutoNum type="arabicPeriod"/>
              </a:pPr>
              <a:r>
                <a:rPr lang="ko-KR" sz="1100" i="0" u="none" strike="noStrike" cap="none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통합 자동화 프로그램(OCR/AI) 으로 문서 분류, 데이터 검증, 문서 불러오기 기능 통합 </a:t>
              </a:r>
              <a:endParaRPr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392574" y="4005280"/>
              <a:ext cx="1192094" cy="193970"/>
            </a:xfrm>
            <a:prstGeom prst="roundRect">
              <a:avLst>
                <a:gd name="adj" fmla="val 16667"/>
              </a:avLst>
            </a:prstGeom>
            <a:solidFill>
              <a:srgbClr val="203864"/>
            </a:solidFill>
            <a:ln w="31750" cap="flat" cmpd="sng">
              <a:solidFill>
                <a:srgbClr val="20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sz="1050" b="1" i="0" u="none" strike="noStrike" cap="none">
                  <a:solidFill>
                    <a:schemeClr val="lt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Process 설명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6012852" y="4596003"/>
            <a:ext cx="1533310" cy="823836"/>
            <a:chOff x="6234439" y="4767284"/>
            <a:chExt cx="1336800" cy="823836"/>
          </a:xfrm>
        </p:grpSpPr>
        <p:sp>
          <p:nvSpPr>
            <p:cNvPr id="265" name="Google Shape;265;p3"/>
            <p:cNvSpPr txBox="1"/>
            <p:nvPr/>
          </p:nvSpPr>
          <p:spPr>
            <a:xfrm>
              <a:off x="6234439" y="5221820"/>
              <a:ext cx="13368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검증 및 불러오고 싶은 </a:t>
              </a:r>
              <a:endParaRPr sz="900" b="1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Calibri"/>
                  <a:sym typeface="Calibri"/>
                </a:rPr>
                <a:t>데이터(문서)</a:t>
              </a:r>
              <a:endParaRPr sz="900" b="1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</p:txBody>
        </p:sp>
        <p:pic>
          <p:nvPicPr>
            <p:cNvPr id="266" name="Google Shape;266;p3" descr="문서 기호 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30930" y="4767284"/>
              <a:ext cx="443986" cy="443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"/>
          <p:cNvSpPr txBox="1"/>
          <p:nvPr/>
        </p:nvSpPr>
        <p:spPr>
          <a:xfrm>
            <a:off x="6176963" y="2530638"/>
            <a:ext cx="140639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상세정보 분류 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및 저장</a:t>
            </a:r>
            <a:endParaRPr sz="1000" b="1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68" name="Google Shape;268;p3"/>
          <p:cNvSpPr txBox="1"/>
          <p:nvPr/>
        </p:nvSpPr>
        <p:spPr>
          <a:xfrm>
            <a:off x="8076012" y="4380964"/>
            <a:ext cx="1176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Key값</a:t>
            </a:r>
            <a:r>
              <a:rPr lang="ko-KR" sz="100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식별</a:t>
            </a:r>
            <a:endParaRPr sz="1000" b="1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69" name="Google Shape;269;p3"/>
          <p:cNvCxnSpPr/>
          <p:nvPr/>
        </p:nvCxnSpPr>
        <p:spPr>
          <a:xfrm>
            <a:off x="6521600" y="3045957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70" name="Google Shape;270;p3"/>
          <p:cNvGrpSpPr/>
          <p:nvPr/>
        </p:nvGrpSpPr>
        <p:grpSpPr>
          <a:xfrm>
            <a:off x="7515664" y="2627661"/>
            <a:ext cx="1444109" cy="1140973"/>
            <a:chOff x="4532367" y="3365871"/>
            <a:chExt cx="1140714" cy="929920"/>
          </a:xfrm>
        </p:grpSpPr>
        <p:sp>
          <p:nvSpPr>
            <p:cNvPr id="271" name="Google Shape;271;p3"/>
            <p:cNvSpPr txBox="1"/>
            <p:nvPr/>
          </p:nvSpPr>
          <p:spPr>
            <a:xfrm>
              <a:off x="4532367" y="3990221"/>
              <a:ext cx="1140714" cy="305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sz="1600" b="1" i="0" u="none" strike="noStrike" cap="none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정보관리 DB</a:t>
              </a:r>
              <a:endParaRPr sz="1600" b="1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272" name="Google Shape;272;p3" descr="데이터 베이스 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97923" y="336587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33;p2">
            <a:extLst>
              <a:ext uri="{FF2B5EF4-FFF2-40B4-BE49-F238E27FC236}">
                <a16:creationId xmlns:a16="http://schemas.microsoft.com/office/drawing/2014/main" id="{F34928B7-AFEB-72BE-67C8-D2A2CD6CE363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4" name="Google Shape;180;p2">
            <a:extLst>
              <a:ext uri="{FF2B5EF4-FFF2-40B4-BE49-F238E27FC236}">
                <a16:creationId xmlns:a16="http://schemas.microsoft.com/office/drawing/2014/main" id="{49845FE4-4605-51DA-7489-F449A0BA548D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D26F76-161F-CFC8-DF3F-4F6EFDB264DC}"/>
              </a:ext>
            </a:extLst>
          </p:cNvPr>
          <p:cNvGrpSpPr/>
          <p:nvPr/>
        </p:nvGrpSpPr>
        <p:grpSpPr>
          <a:xfrm>
            <a:off x="551032" y="2625122"/>
            <a:ext cx="1444109" cy="1262138"/>
            <a:chOff x="961365" y="2603992"/>
            <a:chExt cx="1444109" cy="1262138"/>
          </a:xfrm>
        </p:grpSpPr>
        <p:pic>
          <p:nvPicPr>
            <p:cNvPr id="5" name="Picture 2" descr="스마트 폰 ">
              <a:extLst>
                <a:ext uri="{FF2B5EF4-FFF2-40B4-BE49-F238E27FC236}">
                  <a16:creationId xmlns:a16="http://schemas.microsoft.com/office/drawing/2014/main" id="{001B24D2-7F0D-D49C-CDDE-0711947C5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491" y="2603992"/>
              <a:ext cx="866735" cy="86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06;p2">
              <a:extLst>
                <a:ext uri="{FF2B5EF4-FFF2-40B4-BE49-F238E27FC236}">
                  <a16:creationId xmlns:a16="http://schemas.microsoft.com/office/drawing/2014/main" id="{2204488A-AEA8-87EF-E308-92B0D5BA50B4}"/>
                </a:ext>
              </a:extLst>
            </p:cNvPr>
            <p:cNvSpPr txBox="1"/>
            <p:nvPr/>
          </p:nvSpPr>
          <p:spPr>
            <a:xfrm>
              <a:off x="961365" y="3491208"/>
              <a:ext cx="1444109" cy="374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42875" marR="0" lvl="0" indent="-14287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600"/>
                <a:buFont typeface="Noto Sans Symbols"/>
                <a:buNone/>
              </a:pPr>
              <a:r>
                <a:rPr lang="ko-KR" altLang="en-US" sz="1600" b="1" i="0" u="none" strike="noStrike" cap="none" dirty="0">
                  <a:solidFill>
                    <a:srgbClr val="262626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고객 화면</a:t>
              </a:r>
              <a:endParaRPr sz="1600" b="1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7" name="Google Shape;256;p3">
            <a:extLst>
              <a:ext uri="{FF2B5EF4-FFF2-40B4-BE49-F238E27FC236}">
                <a16:creationId xmlns:a16="http://schemas.microsoft.com/office/drawing/2014/main" id="{FFA9ABA5-FE23-F6D6-A35E-3F01AD5B51C7}"/>
              </a:ext>
            </a:extLst>
          </p:cNvPr>
          <p:cNvCxnSpPr/>
          <p:nvPr/>
        </p:nvCxnSpPr>
        <p:spPr>
          <a:xfrm>
            <a:off x="1956187" y="3029538"/>
            <a:ext cx="806388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B76B47-2920-9A7E-6CD6-370649A0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/>
          <p:nvPr/>
        </p:nvSpPr>
        <p:spPr>
          <a:xfrm>
            <a:off x="210680" y="1352155"/>
            <a:ext cx="1964359" cy="481948"/>
          </a:xfrm>
          <a:custGeom>
            <a:avLst/>
            <a:gdLst/>
            <a:ahLst/>
            <a:cxnLst/>
            <a:rect l="l" t="t" r="r" b="b"/>
            <a:pathLst>
              <a:path w="1911418" h="481948" extrusionOk="0">
                <a:moveTo>
                  <a:pt x="0" y="0"/>
                </a:moveTo>
                <a:lnTo>
                  <a:pt x="1607337" y="6470"/>
                </a:lnTo>
                <a:lnTo>
                  <a:pt x="1911418" y="481948"/>
                </a:lnTo>
                <a:lnTo>
                  <a:pt x="0" y="481948"/>
                </a:lnTo>
                <a:lnTo>
                  <a:pt x="0" y="0"/>
                </a:lnTo>
                <a:close/>
              </a:path>
            </a:pathLst>
          </a:custGeom>
          <a:solidFill>
            <a:srgbClr val="3D9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78" name="Google Shape;278;p4"/>
          <p:cNvSpPr txBox="1"/>
          <p:nvPr/>
        </p:nvSpPr>
        <p:spPr>
          <a:xfrm>
            <a:off x="273304" y="1371482"/>
            <a:ext cx="1799400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시나리오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A안</a:t>
            </a: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vs</a:t>
            </a: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B안</a:t>
            </a:r>
            <a:endParaRPr sz="1400" b="1" i="0" u="none" strike="noStrike" cap="none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sym typeface="Arial"/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210680" y="1672475"/>
            <a:ext cx="9507786" cy="4817225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1" name="Google Shape;281;p4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ko-KR" sz="1100" b="1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sz="1200" i="0" u="none" strike="noStrike" cap="none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A안은</a:t>
            </a:r>
            <a:r>
              <a:rPr lang="ko-KR" sz="12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 기술 검증 중심의 모듈형 자동화로 단계별 성능 확보에 강점이 있으며</a:t>
            </a:r>
            <a:r>
              <a:rPr lang="ko-KR" sz="11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, </a:t>
            </a:r>
            <a:r>
              <a:rPr lang="ko-KR" sz="1200" i="0" u="none" strike="noStrike" cap="none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B안은</a:t>
            </a:r>
            <a:r>
              <a:rPr lang="ko-KR" sz="120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 사용자 중심의 통합형 자동화로 전체 효율성과 확장성에서 우수함</a:t>
            </a:r>
            <a:endParaRPr sz="1100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/>
              <a:sym typeface="Calibri"/>
            </a:endParaRPr>
          </a:p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</a:pPr>
            <a:endParaRPr sz="1100" b="1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82" name="Google Shape;282;p4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4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87" name="Google Shape;287;p4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en-US" alt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TO-BE </a:t>
            </a:r>
            <a:r>
              <a:rPr 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자동화 시나리오 비교</a:t>
            </a:r>
            <a:endParaRPr sz="1400" b="0" i="0" u="none" strike="noStrike" cap="none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88" name="Google Shape;288;p4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89" name="Google Shape;289;p4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92" name="Google Shape;292;p4"/>
          <p:cNvGrpSpPr/>
          <p:nvPr/>
        </p:nvGrpSpPr>
        <p:grpSpPr>
          <a:xfrm>
            <a:off x="6270638" y="1916832"/>
            <a:ext cx="3293997" cy="4393488"/>
            <a:chOff x="5023012" y="1899764"/>
            <a:chExt cx="4541623" cy="4393488"/>
          </a:xfrm>
        </p:grpSpPr>
        <p:sp>
          <p:nvSpPr>
            <p:cNvPr id="293" name="Google Shape;293;p4"/>
            <p:cNvSpPr/>
            <p:nvPr/>
          </p:nvSpPr>
          <p:spPr>
            <a:xfrm>
              <a:off x="5023012" y="2021496"/>
              <a:ext cx="4541623" cy="4271756"/>
            </a:xfrm>
            <a:prstGeom prst="roundRect">
              <a:avLst>
                <a:gd name="adj" fmla="val 381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5023012" y="1899764"/>
              <a:ext cx="4541581" cy="305097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기대효과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grpSp>
        <p:nvGrpSpPr>
          <p:cNvPr id="295" name="Google Shape;295;p4"/>
          <p:cNvGrpSpPr/>
          <p:nvPr/>
        </p:nvGrpSpPr>
        <p:grpSpPr>
          <a:xfrm>
            <a:off x="330538" y="1916832"/>
            <a:ext cx="5797147" cy="4416234"/>
            <a:chOff x="330537" y="1899764"/>
            <a:chExt cx="4541623" cy="4416234"/>
          </a:xfrm>
        </p:grpSpPr>
        <p:sp>
          <p:nvSpPr>
            <p:cNvPr id="296" name="Google Shape;296;p4"/>
            <p:cNvSpPr/>
            <p:nvPr/>
          </p:nvSpPr>
          <p:spPr>
            <a:xfrm>
              <a:off x="330537" y="2021496"/>
              <a:ext cx="4541623" cy="4294502"/>
            </a:xfrm>
            <a:prstGeom prst="roundRect">
              <a:avLst>
                <a:gd name="adj" fmla="val 381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30537" y="1899764"/>
              <a:ext cx="4541581" cy="305097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A안과 B안 비교</a:t>
              </a:r>
              <a:endParaRPr sz="14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sym typeface="Arial"/>
              </a:endParaRPr>
            </a:p>
          </p:txBody>
        </p:sp>
      </p:grpSp>
      <p:graphicFrame>
        <p:nvGraphicFramePr>
          <p:cNvPr id="298" name="Google Shape;298;p4"/>
          <p:cNvGraphicFramePr/>
          <p:nvPr/>
        </p:nvGraphicFramePr>
        <p:xfrm>
          <a:off x="461267" y="2431823"/>
          <a:ext cx="5520825" cy="36722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A안. 모듈형 자동화 프로그램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B안. 통합 자동화 프로그램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구성 개요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텍스트 인식(OCR)·분류·검증·관리 프로그램을 </a:t>
                      </a: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각각 독립 모듈</a:t>
                      </a: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로 구축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OCR, 분류, 검증, 시각화를 </a:t>
                      </a: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하나의 통합 플랫폼</a:t>
                      </a: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구현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구축 방식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기능별 </a:t>
                      </a:r>
                      <a:r>
                        <a:rPr lang="ko-KR" sz="1000" u="none" strike="noStrike" cap="none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Python</a:t>
                      </a:r>
                      <a:r>
                        <a:rPr lang="ko-KR" sz="1000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모듈 또는 </a:t>
                      </a:r>
                      <a:r>
                        <a:rPr lang="ko-KR" sz="1000" u="none" strike="noStrike" cap="none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Streamlit</a:t>
                      </a:r>
                      <a:r>
                        <a:rPr lang="ko-KR" sz="1000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앱을 나누어 개발</a:t>
                      </a:r>
                      <a:endParaRPr sz="1400" u="none" strike="noStrike" cap="none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All-in-one Streamlit App 또는 웹 대시보드 형태로 통합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개발 난이도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낮음 (기능별 테스트 용이, 단계적 구축 가능)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높음 (전체 워크플로우 설계 및 통합 로직 필요)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유지보수성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높음 (모듈별 수정/확장 용이)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낮음 (전체 프로그램 수정 시 영향 범위 큼)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사용자 편의성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낮음 (여러 프로그램을 번갈아 실행해야 함)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높음 (한 화면에서 전 과정 실행 가능)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테스트 및 PoC 적합도</a:t>
                      </a:r>
                      <a:endParaRPr sz="1000" u="none" strike="noStrike" cap="none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PoC 초기에 적합 — 기술 검증 단계에서 각 기능을 독립 검증 가능</a:t>
                      </a:r>
                      <a:endParaRPr sz="1400" u="none" strike="noStrike" cap="none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MVP 단계에 적합 — 사용자 경험 중심의 데모 및 시각화 용이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확장성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 (모듈 간 연동 필요)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높음 (통합 대시보드에서 기능 확장 가능)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흐름 관리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파일 단위 입출력 중심 (ex. OCR 결과 JSON 저장 후 검증 모듈에서 재사용)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파이프라인 기반 자동 데이터 전달 (메모리 내 처리)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보안 및 오류 제어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개별 로그 관리 용이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중앙 로그 관리 및 오류 추적 필요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b="1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개발 기간</a:t>
                      </a:r>
                      <a:endParaRPr sz="10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짧음 (기능 단위 배포 가능)</a:t>
                      </a:r>
                      <a:endParaRPr sz="1400" u="none" strike="noStrike" cap="none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길음 (통합 설계 및 디버깅 필요)</a:t>
                      </a:r>
                      <a:endParaRPr sz="1400" u="none" strike="noStrike" cap="none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48900" marR="48900" marT="24450" marB="24450" anchor="ctr">
                    <a:lnL w="38100" cap="flat" cmpd="sng">
                      <a:solidFill>
                        <a:srgbClr val="FF3D2E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99" name="Google Shape;299;p4"/>
          <p:cNvSpPr/>
          <p:nvPr/>
        </p:nvSpPr>
        <p:spPr>
          <a:xfrm>
            <a:off x="6433113" y="2635463"/>
            <a:ext cx="2984383" cy="1513839"/>
          </a:xfrm>
          <a:prstGeom prst="rect">
            <a:avLst/>
          </a:prstGeom>
          <a:solidFill>
            <a:srgbClr val="CCF0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기술 중심의 </a:t>
            </a:r>
            <a:r>
              <a:rPr lang="ko-KR" sz="1050" b="1" i="0" u="none" strike="noStrike" cap="none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정확도·유연성</a:t>
            </a:r>
            <a:r>
              <a:rPr lang="ko-KR" sz="1050" b="1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 확보형</a:t>
            </a:r>
            <a:r>
              <a:rPr lang="ko-KR" sz="1050" b="0" i="0" u="none" strike="noStrike" cap="none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 PoC 구조</a:t>
            </a:r>
            <a:endParaRPr sz="1050" b="1" i="0" u="none" strike="noStrike" cap="none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/>
              <a:sym typeface="Calibri"/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6618580" y="2679775"/>
            <a:ext cx="1790804" cy="2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모듈형의 기대효과</a:t>
            </a:r>
            <a:endParaRPr sz="1050" b="1" i="0" u="none" strike="noStrike" cap="none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301" name="Google Shape;301;p4" descr="배지 체크 표시1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0063" y="2715012"/>
            <a:ext cx="171759" cy="17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"/>
          <p:cNvSpPr/>
          <p:nvPr/>
        </p:nvSpPr>
        <p:spPr>
          <a:xfrm>
            <a:off x="6450852" y="4674877"/>
            <a:ext cx="2984383" cy="1479321"/>
          </a:xfrm>
          <a:prstGeom prst="rect">
            <a:avLst/>
          </a:prstGeom>
          <a:solidFill>
            <a:srgbClr val="DBEE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b="0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사용자 중심의 </a:t>
            </a:r>
            <a:r>
              <a:rPr lang="ko-KR" sz="1050" b="1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효율성·확장성 강화형</a:t>
            </a:r>
            <a:r>
              <a:rPr lang="ko-KR" sz="1050" b="0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Calibri"/>
                <a:sym typeface="Calibri"/>
              </a:rPr>
              <a:t> 통합 구조</a:t>
            </a:r>
            <a:endParaRPr sz="9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Calibri"/>
              <a:sym typeface="Calibri"/>
            </a:endParaRPr>
          </a:p>
        </p:txBody>
      </p:sp>
      <p:pic>
        <p:nvPicPr>
          <p:cNvPr id="303" name="Google Shape;303;p4" descr="배지 체크 표시1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7802" y="4754425"/>
            <a:ext cx="171759" cy="17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"/>
          <p:cNvSpPr txBox="1"/>
          <p:nvPr/>
        </p:nvSpPr>
        <p:spPr>
          <a:xfrm>
            <a:off x="6638923" y="4719188"/>
            <a:ext cx="1460772" cy="26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r>
              <a:rPr lang="ko-KR" sz="1050" b="1" i="0" u="none" strike="noStrike" cap="none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통합형의 기대효과</a:t>
            </a:r>
            <a:endParaRPr sz="1050" b="1" i="0" u="none" strike="noStrike" cap="none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6450852" y="4365104"/>
            <a:ext cx="2984400" cy="309000"/>
          </a:xfrm>
          <a:prstGeom prst="roundRect">
            <a:avLst>
              <a:gd name="adj" fmla="val 16667"/>
            </a:avLst>
          </a:prstGeom>
          <a:solidFill>
            <a:srgbClr val="99CD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sz="15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B. 통합형</a:t>
            </a:r>
            <a:r>
              <a:rPr lang="ko-KR" sz="15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endParaRPr sz="15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6424910" y="2348880"/>
            <a:ext cx="2992586" cy="308888"/>
          </a:xfrm>
          <a:prstGeom prst="roundRect">
            <a:avLst>
              <a:gd name="adj" fmla="val 16667"/>
            </a:avLst>
          </a:prstGeom>
          <a:solidFill>
            <a:srgbClr val="41C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A. 모듈형</a:t>
            </a:r>
            <a:endParaRPr sz="1400" b="1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7" name="Google Shape;307;p4"/>
          <p:cNvSpPr/>
          <p:nvPr/>
        </p:nvSpPr>
        <p:spPr>
          <a:xfrm rot="5400000" flipH="1">
            <a:off x="4252400" y="4120900"/>
            <a:ext cx="3959700" cy="2634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F7F7F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08" name="Google Shape;308;p4"/>
          <p:cNvSpPr txBox="1"/>
          <p:nvPr/>
        </p:nvSpPr>
        <p:spPr>
          <a:xfrm flipH="1">
            <a:off x="5904446" y="3005175"/>
            <a:ext cx="229747" cy="26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endParaRPr sz="8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6576749" y="3245662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정확도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7134811" y="3245662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기술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검증</a:t>
            </a: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11" name="Google Shape;311;p4"/>
          <p:cNvSpPr/>
          <p:nvPr/>
        </p:nvSpPr>
        <p:spPr>
          <a:xfrm>
            <a:off x="7692873" y="3245662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단계별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자동화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2" name="Google Shape;312;p4"/>
          <p:cNvSpPr/>
          <p:nvPr/>
        </p:nvSpPr>
        <p:spPr>
          <a:xfrm>
            <a:off x="8250935" y="3245662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유연성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3" name="Google Shape;313;p4"/>
          <p:cNvSpPr/>
          <p:nvPr/>
        </p:nvSpPr>
        <p:spPr>
          <a:xfrm>
            <a:off x="8808997" y="3245662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모듈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독립성</a:t>
            </a: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14" name="Google Shape;314;p4"/>
          <p:cNvSpPr/>
          <p:nvPr/>
        </p:nvSpPr>
        <p:spPr>
          <a:xfrm>
            <a:off x="6576749" y="5265773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통합성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315;p4"/>
          <p:cNvSpPr/>
          <p:nvPr/>
        </p:nvSpPr>
        <p:spPr>
          <a:xfrm>
            <a:off x="7134811" y="5265773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사용자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편의성</a:t>
            </a: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16" name="Google Shape;316;p4"/>
          <p:cNvSpPr/>
          <p:nvPr/>
        </p:nvSpPr>
        <p:spPr>
          <a:xfrm>
            <a:off x="7692873" y="5265773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효율성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7" name="Google Shape;317;p4"/>
          <p:cNvSpPr/>
          <p:nvPr/>
        </p:nvSpPr>
        <p:spPr>
          <a:xfrm>
            <a:off x="8250935" y="5265773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속도</a:t>
            </a:r>
            <a:endParaRPr sz="100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향상</a:t>
            </a: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18" name="Google Shape;318;p4"/>
          <p:cNvSpPr/>
          <p:nvPr/>
        </p:nvSpPr>
        <p:spPr>
          <a:xfrm>
            <a:off x="8808997" y="5265773"/>
            <a:ext cx="464483" cy="815417"/>
          </a:xfrm>
          <a:prstGeom prst="roundRect">
            <a:avLst>
              <a:gd name="adj" fmla="val 10303"/>
            </a:avLst>
          </a:prstGeom>
          <a:solidFill>
            <a:schemeClr val="lt1"/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ko-KR" sz="1000" b="1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확장성</a:t>
            </a:r>
            <a:endParaRPr sz="1400" b="0" i="0" u="none" strike="noStrike" cap="none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pic>
        <p:nvPicPr>
          <p:cNvPr id="319" name="Google Shape;319;p4" descr="정확성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1822" y="3373120"/>
            <a:ext cx="271904" cy="27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" descr="조사하다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4865" y="3376609"/>
            <a:ext cx="268415" cy="26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" descr="차트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5563" y="3392382"/>
            <a:ext cx="249560" cy="24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" descr="유연성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1066" y="3422134"/>
            <a:ext cx="260761" cy="2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" descr="자유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13440" y="3430857"/>
            <a:ext cx="252038" cy="25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" descr="통합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60298" y="5414537"/>
            <a:ext cx="294952" cy="2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 descr="편의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27804" y="5414537"/>
            <a:ext cx="303314" cy="30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 descr="타격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00334" y="5442293"/>
            <a:ext cx="249560" cy="24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" descr="운영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33911" y="5414537"/>
            <a:ext cx="297916" cy="29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" descr="전체 화면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930536" y="5423921"/>
            <a:ext cx="249560" cy="24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" descr="표시 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25492" y="2011077"/>
            <a:ext cx="553556" cy="55355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"/>
          <p:cNvSpPr/>
          <p:nvPr/>
        </p:nvSpPr>
        <p:spPr>
          <a:xfrm>
            <a:off x="6433113" y="4337896"/>
            <a:ext cx="3011620" cy="1851202"/>
          </a:xfrm>
          <a:prstGeom prst="rect">
            <a:avLst/>
          </a:prstGeom>
          <a:solidFill>
            <a:srgbClr val="F2F2F2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31" name="Google Shape;331;p4"/>
          <p:cNvSpPr/>
          <p:nvPr/>
        </p:nvSpPr>
        <p:spPr>
          <a:xfrm>
            <a:off x="6424911" y="2348880"/>
            <a:ext cx="2992586" cy="1800422"/>
          </a:xfrm>
          <a:prstGeom prst="rect">
            <a:avLst/>
          </a:prstGeom>
          <a:noFill/>
          <a:ln w="34925" cap="flat" cmpd="sng">
            <a:solidFill>
              <a:srgbClr val="FF3D2E">
                <a:alpha val="66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sym typeface="Arial"/>
            </a:endParaRPr>
          </a:p>
        </p:txBody>
      </p:sp>
      <p:sp>
        <p:nvSpPr>
          <p:cNvPr id="3" name="Google Shape;133;p2">
            <a:extLst>
              <a:ext uri="{FF2B5EF4-FFF2-40B4-BE49-F238E27FC236}">
                <a16:creationId xmlns:a16="http://schemas.microsoft.com/office/drawing/2014/main" id="{C05916AA-FB67-09BA-343C-00AD24275E5E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4" name="Google Shape;180;p2">
            <a:extLst>
              <a:ext uri="{FF2B5EF4-FFF2-40B4-BE49-F238E27FC236}">
                <a16:creationId xmlns:a16="http://schemas.microsoft.com/office/drawing/2014/main" id="{58B8C804-E92B-73EC-D4CB-D914EEC59A95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452EED-3B84-D106-FA66-F37603E1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>
            <a:off x="210680" y="1742890"/>
            <a:ext cx="9507786" cy="4746810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00" name="Google Shape;200;p5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5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OCR 기술 비교 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04" name="Google Shape;204;p5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05" name="Google Shape;205;p5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7" name="Google Shape;207;p5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- OCR 기술 비교(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Tesseract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, Google 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Vision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OCR , 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Up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stage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, NAVER CLOVA OCR)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11" name="Google Shape;211;p5"/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2" name="Google Shape;212;p5"/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14" name="Google Shape;214;p5"/>
          <p:cNvSpPr txBox="1"/>
          <p:nvPr/>
        </p:nvSpPr>
        <p:spPr>
          <a:xfrm>
            <a:off x="187531" y="1441537"/>
            <a:ext cx="3253301" cy="2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100" b="1" dirty="0">
                <a:solidFill>
                  <a:schemeClr val="lt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OCR 기술 비교</a:t>
            </a:r>
            <a:endParaRPr sz="1100" b="1" dirty="0">
              <a:solidFill>
                <a:schemeClr val="lt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cxnSp>
        <p:nvCxnSpPr>
          <p:cNvPr id="216" name="Google Shape;216;p5"/>
          <p:cNvCxnSpPr/>
          <p:nvPr/>
        </p:nvCxnSpPr>
        <p:spPr>
          <a:xfrm>
            <a:off x="560512" y="4098971"/>
            <a:ext cx="8856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5"/>
          <p:cNvCxnSpPr/>
          <p:nvPr/>
        </p:nvCxnSpPr>
        <p:spPr>
          <a:xfrm flipH="1">
            <a:off x="4953000" y="1916832"/>
            <a:ext cx="11573" cy="439916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8" name="Google Shape;2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4" y="1791437"/>
            <a:ext cx="2279793" cy="22797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"/>
          <p:cNvSpPr txBox="1"/>
          <p:nvPr/>
        </p:nvSpPr>
        <p:spPr>
          <a:xfrm>
            <a:off x="1901164" y="2231794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Tesseract </a:t>
            </a:r>
            <a:endParaRPr sz="14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2052613" y="2585969"/>
            <a:ext cx="22450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무료 / 로컬 구동 가능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비정형 문서 인식 정확도 낮음 / 한글 성능 떨어짐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1" name="Google Shape;221;p5"/>
          <p:cNvSpPr txBox="1"/>
          <p:nvPr/>
        </p:nvSpPr>
        <p:spPr>
          <a:xfrm>
            <a:off x="6722737" y="2260195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Google Vision OCR</a:t>
            </a:r>
            <a:endParaRPr sz="14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6947730" y="2662913"/>
            <a:ext cx="22450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다양한 포맷에 강함 / 안정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비용이 높고 / 의료 문서 특화 아님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3" name="Google Shape;223;p5"/>
          <p:cNvSpPr txBox="1"/>
          <p:nvPr/>
        </p:nvSpPr>
        <p:spPr>
          <a:xfrm>
            <a:off x="2032481" y="4648644"/>
            <a:ext cx="18467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NAVER CLOVA OCR</a:t>
            </a:r>
            <a:endParaRPr sz="10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2175297" y="4950346"/>
            <a:ext cx="224507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한국어 &amp; 영수증 / 진단서 인식 강함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기업 계약 필요 / API 정책 제약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5" name="Google Shape;225;p5"/>
          <p:cNvSpPr txBox="1"/>
          <p:nvPr/>
        </p:nvSpPr>
        <p:spPr>
          <a:xfrm>
            <a:off x="6585216" y="4595585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Upstage OCR</a:t>
            </a:r>
            <a:endParaRPr sz="14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26" name="Google Shape;226;p5"/>
          <p:cNvSpPr txBox="1"/>
          <p:nvPr/>
        </p:nvSpPr>
        <p:spPr>
          <a:xfrm>
            <a:off x="6557115" y="4950346"/>
            <a:ext cx="259254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한글 인식 강력 / 진단서 + 보험서류 특화 / 표, 표형 문서 정렬 정밀도 높음</a:t>
            </a:r>
            <a:endParaRPr sz="12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유료 API기반 (PoC 규모 비용 부담 적음</a:t>
            </a:r>
            <a:r>
              <a:rPr lang="en-US" altLang="ko-KR" sz="12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)</a:t>
            </a:r>
            <a:endParaRPr sz="12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pic>
        <p:nvPicPr>
          <p:cNvPr id="227" name="Google Shape;227;p5" descr="Google - 소셜 미디어 및 로고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2929" y="2085700"/>
            <a:ext cx="1554536" cy="155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 rotWithShape="1">
          <a:blip r:embed="rId5">
            <a:alphaModFix/>
          </a:blip>
          <a:srcRect r="53068" b="54215"/>
          <a:stretch/>
        </p:blipFill>
        <p:spPr>
          <a:xfrm>
            <a:off x="348113" y="4499811"/>
            <a:ext cx="1605762" cy="15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8002" y="4387188"/>
            <a:ext cx="1541630" cy="18342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3;p2">
            <a:extLst>
              <a:ext uri="{FF2B5EF4-FFF2-40B4-BE49-F238E27FC236}">
                <a16:creationId xmlns:a16="http://schemas.microsoft.com/office/drawing/2014/main" id="{4D12624D-74AF-0C21-4F86-1D085A243CB9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E499B296-E6F5-BD8E-7642-3B12D6C8B2FE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FBF834-40B1-C072-BE6A-7054CAD040F1}"/>
              </a:ext>
            </a:extLst>
          </p:cNvPr>
          <p:cNvSpPr/>
          <p:nvPr/>
        </p:nvSpPr>
        <p:spPr>
          <a:xfrm>
            <a:off x="4964574" y="1742890"/>
            <a:ext cx="4777042" cy="2375987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7C66B8-60CC-3870-7947-91F30249E7FD}"/>
              </a:ext>
            </a:extLst>
          </p:cNvPr>
          <p:cNvSpPr/>
          <p:nvPr/>
        </p:nvSpPr>
        <p:spPr>
          <a:xfrm>
            <a:off x="194197" y="1742890"/>
            <a:ext cx="4789982" cy="474681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2A494-659C-C6E0-CDAF-EB67F728E7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5"/>
          <a:stretch>
            <a:fillRect/>
          </a:stretch>
        </p:blipFill>
        <p:spPr>
          <a:xfrm>
            <a:off x="4754947" y="4056349"/>
            <a:ext cx="5012381" cy="2520202"/>
          </a:xfrm>
          <a:prstGeom prst="rect">
            <a:avLst/>
          </a:prstGeom>
          <a:ln w="31750">
            <a:solidFill>
              <a:srgbClr val="C00000"/>
            </a:solidFill>
            <a:prstDash val="dash"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D16B-F7AB-93BC-B288-B24FB6D72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Google Shape;178;p2">
            <a:extLst>
              <a:ext uri="{FF2B5EF4-FFF2-40B4-BE49-F238E27FC236}">
                <a16:creationId xmlns:a16="http://schemas.microsoft.com/office/drawing/2014/main" id="{1C522471-4184-968B-055C-EFCF89212FE2}"/>
              </a:ext>
            </a:extLst>
          </p:cNvPr>
          <p:cNvSpPr txBox="1"/>
          <p:nvPr/>
        </p:nvSpPr>
        <p:spPr>
          <a:xfrm>
            <a:off x="158887" y="6448399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회사 홈페이지</a:t>
            </a: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6" name="Google Shape;236;p6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6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LLM 기술 비교 </a:t>
            </a:r>
            <a:endParaRPr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40" name="Google Shape;240;p6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41" name="Google Shape;241;p6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3" name="Google Shape;243;p6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- </a:t>
            </a:r>
            <a:r>
              <a:rPr lang="ko-KR" sz="110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LLM 기술 비교(GPT -4 , Claude , LLaMA / KoGPT</a:t>
            </a:r>
            <a:r>
              <a:rPr lang="ko-KR" sz="1100" i="0" u="none" strike="noStrike" cap="none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)</a:t>
            </a:r>
            <a:endParaRPr sz="1100" i="0" u="none" strike="noStrike" cap="none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184047" y="6498503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ko-KR" sz="1000" b="0" i="0" u="none" strike="noStrike" cap="none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* </a:t>
            </a:r>
            <a:r>
              <a:rPr lang="ko-KR" altLang="en-US" sz="1000" b="0" i="0" u="none" strike="noStrike" cap="none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온프레미스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기업이 자체 보유한 전산실 서버에 소프트웨어를 직접 설치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운영하는 방식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7" name="Google Shape;247;p6"/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48" name="Google Shape;248;p6"/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6"/>
          <p:cNvSpPr txBox="1"/>
          <p:nvPr/>
        </p:nvSpPr>
        <p:spPr>
          <a:xfrm>
            <a:off x="187531" y="1441537"/>
            <a:ext cx="3253301" cy="2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100" b="1" dirty="0">
                <a:solidFill>
                  <a:schemeClr val="lt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OCR 기술 비교 포인트</a:t>
            </a:r>
            <a:endParaRPr sz="1100" b="1" dirty="0">
              <a:solidFill>
                <a:schemeClr val="lt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>
            <a:off x="560512" y="4098971"/>
            <a:ext cx="88569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3" name="Google Shape;253;p6"/>
          <p:cNvCxnSpPr/>
          <p:nvPr/>
        </p:nvCxnSpPr>
        <p:spPr>
          <a:xfrm>
            <a:off x="4964573" y="1916832"/>
            <a:ext cx="24431" cy="21821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6"/>
          <p:cNvSpPr txBox="1"/>
          <p:nvPr/>
        </p:nvSpPr>
        <p:spPr>
          <a:xfrm>
            <a:off x="2114509" y="2232530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Chat-gpt</a:t>
            </a:r>
            <a:r>
              <a:rPr lang="ko-KR" sz="14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</a:t>
            </a:r>
            <a:endParaRPr sz="14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2117672" y="2694658"/>
            <a:ext cx="2570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문서 이해 + 요약 + 분류 전반 강함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보험 문서 요약 / 필드 추출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6991386" y="2250757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Claude</a:t>
            </a:r>
            <a:r>
              <a:rPr lang="ko-KR" sz="14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</a:t>
            </a:r>
            <a:endParaRPr sz="14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7111987" y="2753977"/>
            <a:ext cx="22450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장문 요약 &amp; 정보 유지 강함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진단서 + 경위서 긴 문장 요약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5582893" y="4382591"/>
            <a:ext cx="18467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LLaMA</a:t>
            </a:r>
            <a:r>
              <a:rPr lang="ko-KR" sz="1400" b="1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 / </a:t>
            </a:r>
            <a:r>
              <a:rPr lang="ko-KR" sz="1400" b="1" dirty="0" err="1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KoGPT</a:t>
            </a:r>
            <a:endParaRPr sz="1400" b="1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5695114" y="4833110"/>
            <a:ext cx="25925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커스터마이징 가능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장기 Fine – tuning 전략</a:t>
            </a:r>
            <a:endParaRPr sz="12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pic>
        <p:nvPicPr>
          <p:cNvPr id="260" name="Google Shape;2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88" y="2138375"/>
            <a:ext cx="1532932" cy="153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5783" y="2164125"/>
            <a:ext cx="1612740" cy="161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117" y="4571126"/>
            <a:ext cx="1621759" cy="162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카카오톡 로고 png 소스입니다 : 네이버 블로그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2694" y="4548270"/>
            <a:ext cx="1862132" cy="1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3;p2">
            <a:extLst>
              <a:ext uri="{FF2B5EF4-FFF2-40B4-BE49-F238E27FC236}">
                <a16:creationId xmlns:a16="http://schemas.microsoft.com/office/drawing/2014/main" id="{0760DF52-5E0F-E519-DA66-2E48CC02ECF0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2E4FC0B1-3169-74F0-D977-4BBB24761DE3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9C46E7-CFF9-9866-09C1-18C521CF1980}"/>
              </a:ext>
            </a:extLst>
          </p:cNvPr>
          <p:cNvSpPr/>
          <p:nvPr/>
        </p:nvSpPr>
        <p:spPr>
          <a:xfrm>
            <a:off x="194196" y="4098971"/>
            <a:ext cx="4794807" cy="239072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B285CB-38A5-A9A4-C3A7-C113FB745AEC}"/>
              </a:ext>
            </a:extLst>
          </p:cNvPr>
          <p:cNvSpPr/>
          <p:nvPr/>
        </p:nvSpPr>
        <p:spPr>
          <a:xfrm>
            <a:off x="4989004" y="1699440"/>
            <a:ext cx="4721240" cy="4799063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03F9F2-F38E-7A99-C755-DBDA35DDDC19}"/>
              </a:ext>
            </a:extLst>
          </p:cNvPr>
          <p:cNvGrpSpPr/>
          <p:nvPr/>
        </p:nvGrpSpPr>
        <p:grpSpPr>
          <a:xfrm>
            <a:off x="5395412" y="5550751"/>
            <a:ext cx="4412133" cy="765247"/>
            <a:chOff x="5385745" y="5612794"/>
            <a:chExt cx="4412133" cy="7652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4" name="Google Shape;264;p6"/>
            <p:cNvSpPr/>
            <p:nvPr/>
          </p:nvSpPr>
          <p:spPr>
            <a:xfrm>
              <a:off x="5385745" y="5612794"/>
              <a:ext cx="4224651" cy="765247"/>
            </a:xfrm>
            <a:prstGeom prst="flowChartTerminator">
              <a:avLst/>
            </a:prstGeom>
            <a:solidFill>
              <a:srgbClr val="B3C6E7"/>
            </a:solidFill>
            <a:ln w="25400"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5774621" y="5737062"/>
              <a:ext cx="40232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결론 : 초기 </a:t>
              </a:r>
              <a:r>
                <a:rPr lang="ko-KR" sz="1400" b="1" dirty="0" err="1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PoC는</a:t>
              </a:r>
              <a:r>
                <a:rPr 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 GPT</a:t>
              </a:r>
              <a:r>
                <a:rPr lang="en-US" alt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 - 5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        -&gt; 이후 사내/ </a:t>
              </a:r>
              <a:r>
                <a:rPr lang="ko-KR" sz="1400" b="1" dirty="0" err="1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온프레미스</a:t>
              </a:r>
              <a:r>
                <a:rPr lang="en-US" alt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*</a:t>
              </a:r>
              <a:r>
                <a:rPr lang="ko-KR" sz="1400" b="1" dirty="0">
                  <a:solidFill>
                    <a:schemeClr val="dk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Arial"/>
                  <a:sym typeface="Arial"/>
                </a:rPr>
                <a:t> 모델로 이전 가능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C173159-EE79-EA9C-3CCC-6F5F85ABC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46" y="1742889"/>
            <a:ext cx="5028581" cy="2450056"/>
          </a:xfrm>
          <a:prstGeom prst="rect">
            <a:avLst/>
          </a:prstGeom>
          <a:ln w="31750">
            <a:solidFill>
              <a:srgbClr val="C00000"/>
            </a:solidFill>
            <a:prstDash val="dash"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1843D2-39DB-A55F-BEBC-91E43E88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178;p2">
            <a:extLst>
              <a:ext uri="{FF2B5EF4-FFF2-40B4-BE49-F238E27FC236}">
                <a16:creationId xmlns:a16="http://schemas.microsoft.com/office/drawing/2014/main" id="{C1A7B019-32EA-04FE-7CCE-E442F30CC724}"/>
              </a:ext>
            </a:extLst>
          </p:cNvPr>
          <p:cNvSpPr txBox="1"/>
          <p:nvPr/>
        </p:nvSpPr>
        <p:spPr>
          <a:xfrm>
            <a:off x="158887" y="6448399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sz="1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회사 홈페이지</a:t>
            </a: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4450-DCEF-93ED-F8FA-B82B86FC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">
            <a:extLst>
              <a:ext uri="{FF2B5EF4-FFF2-40B4-BE49-F238E27FC236}">
                <a16:creationId xmlns:a16="http://schemas.microsoft.com/office/drawing/2014/main" id="{CEC138E8-FED3-76F1-156D-9D5A23682D94}"/>
              </a:ext>
            </a:extLst>
          </p:cNvPr>
          <p:cNvSpPr/>
          <p:nvPr/>
        </p:nvSpPr>
        <p:spPr>
          <a:xfrm flipH="1">
            <a:off x="-67565" y="619038"/>
            <a:ext cx="3236065" cy="608483"/>
          </a:xfrm>
          <a:custGeom>
            <a:avLst/>
            <a:gdLst>
              <a:gd name="connsiteX0" fmla="*/ 0 w 2156604"/>
              <a:gd name="connsiteY0" fmla="*/ 0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0 w 2156604"/>
              <a:gd name="connsiteY4" fmla="*/ 0 h 405510"/>
              <a:gd name="connsiteX0" fmla="*/ 241539 w 2156604"/>
              <a:gd name="connsiteY0" fmla="*/ 8626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241539 w 2156604"/>
              <a:gd name="connsiteY4" fmla="*/ 8626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604" h="40551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10E0B-0053-8772-FDBF-9FE6240BA22F}"/>
              </a:ext>
            </a:extLst>
          </p:cNvPr>
          <p:cNvSpPr txBox="1"/>
          <p:nvPr/>
        </p:nvSpPr>
        <p:spPr>
          <a:xfrm>
            <a:off x="65258" y="619038"/>
            <a:ext cx="2285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Contents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83F28-1A20-634A-A581-9424277FEB32}"/>
              </a:ext>
            </a:extLst>
          </p:cNvPr>
          <p:cNvSpPr txBox="1"/>
          <p:nvPr/>
        </p:nvSpPr>
        <p:spPr>
          <a:xfrm>
            <a:off x="2000672" y="807009"/>
            <a:ext cx="66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D2EF2E-E93F-88EC-C02C-6495D3B0C439}"/>
              </a:ext>
            </a:extLst>
          </p:cNvPr>
          <p:cNvSpPr txBox="1"/>
          <p:nvPr/>
        </p:nvSpPr>
        <p:spPr bwMode="auto">
          <a:xfrm>
            <a:off x="522613" y="1484784"/>
            <a:ext cx="1603324" cy="46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</a:t>
            </a:r>
            <a:r>
              <a:rPr lang="ko-KR" altLang="en-US" sz="16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개요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FB07CF-3F94-2483-3E52-8F7EFE8FD9F7}"/>
              </a:ext>
            </a:extLst>
          </p:cNvPr>
          <p:cNvSpPr txBox="1"/>
          <p:nvPr/>
        </p:nvSpPr>
        <p:spPr bwMode="auto">
          <a:xfrm>
            <a:off x="508081" y="1979713"/>
            <a:ext cx="3004759" cy="10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1.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프로젝트 및 </a:t>
            </a:r>
            <a:r>
              <a:rPr lang="ko-KR" altLang="en-US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팀 소개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2.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추진 배경 및 목적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3. AS-IS </a:t>
            </a:r>
            <a:r>
              <a:rPr kumimoji="0" lang="ko-KR" altLang="en-US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및 </a:t>
            </a:r>
            <a:r>
              <a:rPr kumimoji="0" lang="en-US" altLang="ko-KR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Pain Point</a:t>
            </a:r>
            <a:endParaRPr kumimoji="0" lang="ko-KR" altLang="en-US" sz="1400" kern="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35C8654-2D32-D2B5-5F5B-9219219A4A68}"/>
              </a:ext>
            </a:extLst>
          </p:cNvPr>
          <p:cNvCxnSpPr>
            <a:cxnSpLocks/>
          </p:cNvCxnSpPr>
          <p:nvPr/>
        </p:nvCxnSpPr>
        <p:spPr>
          <a:xfrm>
            <a:off x="543290" y="1907698"/>
            <a:ext cx="3979201" cy="0"/>
          </a:xfrm>
          <a:prstGeom prst="line">
            <a:avLst/>
          </a:prstGeom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8A1D239-A261-E796-8CCC-8A9E2B647A72}"/>
              </a:ext>
            </a:extLst>
          </p:cNvPr>
          <p:cNvSpPr txBox="1"/>
          <p:nvPr/>
        </p:nvSpPr>
        <p:spPr bwMode="auto">
          <a:xfrm>
            <a:off x="522613" y="3404906"/>
            <a:ext cx="1611339" cy="46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Ⅱ.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관리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5B7E83-B4FC-7692-FB53-E5AB3AA2194E}"/>
              </a:ext>
            </a:extLst>
          </p:cNvPr>
          <p:cNvSpPr txBox="1"/>
          <p:nvPr/>
        </p:nvSpPr>
        <p:spPr bwMode="auto">
          <a:xfrm>
            <a:off x="508082" y="3899835"/>
            <a:ext cx="3580822" cy="73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추진 일정 및 역할 분담</a:t>
            </a:r>
            <a:endParaRPr lang="en-US" altLang="ko-KR" sz="1400" kern="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 2. WBS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프로젝트 관리 체계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4F387E-4C40-5E0E-DF38-725B2EFF7B85}"/>
              </a:ext>
            </a:extLst>
          </p:cNvPr>
          <p:cNvCxnSpPr>
            <a:cxnSpLocks/>
          </p:cNvCxnSpPr>
          <p:nvPr/>
        </p:nvCxnSpPr>
        <p:spPr>
          <a:xfrm>
            <a:off x="543290" y="3827820"/>
            <a:ext cx="3979201" cy="0"/>
          </a:xfrm>
          <a:prstGeom prst="line">
            <a:avLst/>
          </a:prstGeom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73354B-B0E8-BFA1-3810-6A3722FD062C}"/>
              </a:ext>
            </a:extLst>
          </p:cNvPr>
          <p:cNvSpPr txBox="1"/>
          <p:nvPr/>
        </p:nvSpPr>
        <p:spPr bwMode="auto">
          <a:xfrm>
            <a:off x="3900112" y="1970877"/>
            <a:ext cx="652830" cy="10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03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04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3D6335-A8D0-7875-2FF8-B070018C2F9F}"/>
              </a:ext>
            </a:extLst>
          </p:cNvPr>
          <p:cNvSpPr txBox="1"/>
          <p:nvPr/>
        </p:nvSpPr>
        <p:spPr bwMode="auto">
          <a:xfrm>
            <a:off x="4162141" y="1484784"/>
            <a:ext cx="396262" cy="42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305BC7-518C-6F7C-9210-333B07ECF3B2}"/>
              </a:ext>
            </a:extLst>
          </p:cNvPr>
          <p:cNvSpPr txBox="1"/>
          <p:nvPr/>
        </p:nvSpPr>
        <p:spPr bwMode="auto">
          <a:xfrm>
            <a:off x="3900112" y="3857232"/>
            <a:ext cx="652830" cy="73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09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11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ACDAB5-1AF5-5CA1-54ED-7659F9E0FBFB}"/>
              </a:ext>
            </a:extLst>
          </p:cNvPr>
          <p:cNvSpPr txBox="1"/>
          <p:nvPr/>
        </p:nvSpPr>
        <p:spPr bwMode="auto">
          <a:xfrm>
            <a:off x="4162141" y="3371139"/>
            <a:ext cx="396262" cy="42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08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C5A2B9-3325-421F-8023-32D4D782B7C8}"/>
              </a:ext>
            </a:extLst>
          </p:cNvPr>
          <p:cNvSpPr txBox="1"/>
          <p:nvPr/>
        </p:nvSpPr>
        <p:spPr bwMode="auto">
          <a:xfrm>
            <a:off x="5214565" y="1484784"/>
            <a:ext cx="2295821" cy="46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84A69F-7822-F8ED-CDF9-64DFD477534E}"/>
              </a:ext>
            </a:extLst>
          </p:cNvPr>
          <p:cNvSpPr txBox="1"/>
          <p:nvPr/>
        </p:nvSpPr>
        <p:spPr bwMode="auto">
          <a:xfrm>
            <a:off x="5211518" y="1979712"/>
            <a:ext cx="3724083" cy="135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latinLnBrk="1" hangingPunct="0">
              <a:lnSpc>
                <a:spcPct val="125000"/>
              </a:lnSpc>
              <a:spcBef>
                <a:spcPts val="300"/>
              </a:spcBef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1.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유사 사례 리서치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eaLnBrk="0" latinLnBrk="1" hangingPunct="0">
              <a:lnSpc>
                <a:spcPct val="125000"/>
              </a:lnSpc>
              <a:spcBef>
                <a:spcPts val="300"/>
              </a:spcBef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2. OCR/AI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기술 검토 및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PoC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설계</a:t>
            </a:r>
            <a:endParaRPr lang="en-US" altLang="ko-KR" sz="1400" kern="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eaLnBrk="0" latinLnBrk="1" hangingPunct="0">
              <a:lnSpc>
                <a:spcPct val="125000"/>
              </a:lnSpc>
              <a:spcBef>
                <a:spcPts val="300"/>
              </a:spcBef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3.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프로토타입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(MVP)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구현 및 성능 결과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eaLnBrk="0" latinLnBrk="1" hangingPunct="0">
              <a:lnSpc>
                <a:spcPct val="125000"/>
              </a:lnSpc>
              <a:spcBef>
                <a:spcPts val="300"/>
              </a:spcBef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4. </a:t>
            </a:r>
            <a:r>
              <a:rPr lang="ko-KR" altLang="en-US" sz="1400" kern="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프로젝트 구성도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4D7B4926-6A14-4180-4999-638DE7543EBE}"/>
              </a:ext>
            </a:extLst>
          </p:cNvPr>
          <p:cNvCxnSpPr>
            <a:cxnSpLocks/>
          </p:cNvCxnSpPr>
          <p:nvPr/>
        </p:nvCxnSpPr>
        <p:spPr>
          <a:xfrm>
            <a:off x="5235242" y="1907698"/>
            <a:ext cx="3979201" cy="0"/>
          </a:xfrm>
          <a:prstGeom prst="line">
            <a:avLst/>
          </a:prstGeom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C8B24A5-B32A-B3FE-3E8C-5FCB8C3866AF}"/>
              </a:ext>
            </a:extLst>
          </p:cNvPr>
          <p:cNvSpPr txBox="1"/>
          <p:nvPr/>
        </p:nvSpPr>
        <p:spPr bwMode="auto">
          <a:xfrm>
            <a:off x="8592064" y="1970876"/>
            <a:ext cx="652830" cy="135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13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14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20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23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1B4E5E-0A7B-A25A-516D-F58D3448242C}"/>
              </a:ext>
            </a:extLst>
          </p:cNvPr>
          <p:cNvSpPr txBox="1"/>
          <p:nvPr/>
        </p:nvSpPr>
        <p:spPr bwMode="auto">
          <a:xfrm>
            <a:off x="8854093" y="1484784"/>
            <a:ext cx="396262" cy="42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C593B0-0F92-8CC5-5BF5-179904EFFBBC}"/>
              </a:ext>
            </a:extLst>
          </p:cNvPr>
          <p:cNvSpPr txBox="1"/>
          <p:nvPr/>
        </p:nvSpPr>
        <p:spPr bwMode="auto">
          <a:xfrm>
            <a:off x="5229097" y="3423683"/>
            <a:ext cx="2263761" cy="46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9006D1C-E7BC-DF6F-168F-942D2417B491}"/>
              </a:ext>
            </a:extLst>
          </p:cNvPr>
          <p:cNvSpPr txBox="1"/>
          <p:nvPr/>
        </p:nvSpPr>
        <p:spPr bwMode="auto">
          <a:xfrm>
            <a:off x="5189219" y="3872015"/>
            <a:ext cx="3724083" cy="10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1.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기대효과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2.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 프로젝트를 통해 배운 점 및 시사점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3.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향후 과제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B27CD3C-1EB7-F907-4337-6478B6750178}"/>
              </a:ext>
            </a:extLst>
          </p:cNvPr>
          <p:cNvCxnSpPr>
            <a:cxnSpLocks/>
          </p:cNvCxnSpPr>
          <p:nvPr/>
        </p:nvCxnSpPr>
        <p:spPr>
          <a:xfrm>
            <a:off x="5249774" y="3846597"/>
            <a:ext cx="3979201" cy="0"/>
          </a:xfrm>
          <a:prstGeom prst="line">
            <a:avLst/>
          </a:prstGeom>
          <a:ln w="22225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46E50E6-79E8-49BE-9F1A-D81E6B0A0C18}"/>
              </a:ext>
            </a:extLst>
          </p:cNvPr>
          <p:cNvSpPr txBox="1"/>
          <p:nvPr/>
        </p:nvSpPr>
        <p:spPr bwMode="auto">
          <a:xfrm>
            <a:off x="8592064" y="3857232"/>
            <a:ext cx="652830" cy="10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25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26</a:t>
            </a:r>
          </a:p>
          <a:p>
            <a:pPr marL="0" marR="0" lvl="0" indent="0" algn="r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29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A5E1A5-35D2-9546-A3CE-E13981930DC4}"/>
              </a:ext>
            </a:extLst>
          </p:cNvPr>
          <p:cNvSpPr txBox="1"/>
          <p:nvPr/>
        </p:nvSpPr>
        <p:spPr bwMode="auto">
          <a:xfrm>
            <a:off x="8868625" y="3423683"/>
            <a:ext cx="396262" cy="42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90000" rIns="91440" bIns="90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2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24</a:t>
            </a:r>
          </a:p>
        </p:txBody>
      </p:sp>
      <p:pic>
        <p:nvPicPr>
          <p:cNvPr id="3" name="Picture 2" descr="클로버 ">
            <a:extLst>
              <a:ext uri="{FF2B5EF4-FFF2-40B4-BE49-F238E27FC236}">
                <a16:creationId xmlns:a16="http://schemas.microsoft.com/office/drawing/2014/main" id="{7CAB25A2-1167-03A0-1F5B-EC61C06C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23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7"/>
          <p:cNvGrpSpPr/>
          <p:nvPr/>
        </p:nvGrpSpPr>
        <p:grpSpPr>
          <a:xfrm>
            <a:off x="8564143" y="2921717"/>
            <a:ext cx="85572" cy="825351"/>
            <a:chOff x="0" y="-9525"/>
            <a:chExt cx="79422" cy="459219"/>
          </a:xfrm>
        </p:grpSpPr>
        <p:sp>
          <p:nvSpPr>
            <p:cNvPr id="271" name="Google Shape;271;p7"/>
            <p:cNvSpPr/>
            <p:nvPr/>
          </p:nvSpPr>
          <p:spPr>
            <a:xfrm>
              <a:off x="0" y="0"/>
              <a:ext cx="79422" cy="449694"/>
            </a:xfrm>
            <a:custGeom>
              <a:avLst/>
              <a:gdLst/>
              <a:ahLst/>
              <a:cxnLst/>
              <a:rect l="l" t="t" r="r" b="b"/>
              <a:pathLst>
                <a:path w="79422" h="449694" extrusionOk="0">
                  <a:moveTo>
                    <a:pt x="0" y="0"/>
                  </a:moveTo>
                  <a:lnTo>
                    <a:pt x="79422" y="0"/>
                  </a:lnTo>
                  <a:lnTo>
                    <a:pt x="79422" y="449694"/>
                  </a:lnTo>
                  <a:lnTo>
                    <a:pt x="0" y="449694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2" name="Google Shape;272;p7"/>
            <p:cNvSpPr txBox="1"/>
            <p:nvPr/>
          </p:nvSpPr>
          <p:spPr>
            <a:xfrm>
              <a:off x="0" y="-9525"/>
              <a:ext cx="79422" cy="459219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87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7"/>
          <p:cNvGrpSpPr/>
          <p:nvPr/>
        </p:nvGrpSpPr>
        <p:grpSpPr>
          <a:xfrm>
            <a:off x="6844742" y="3999900"/>
            <a:ext cx="85572" cy="825351"/>
            <a:chOff x="0" y="-9525"/>
            <a:chExt cx="79422" cy="459219"/>
          </a:xfrm>
        </p:grpSpPr>
        <p:sp>
          <p:nvSpPr>
            <p:cNvPr id="274" name="Google Shape;274;p7"/>
            <p:cNvSpPr/>
            <p:nvPr/>
          </p:nvSpPr>
          <p:spPr>
            <a:xfrm>
              <a:off x="0" y="0"/>
              <a:ext cx="79422" cy="449694"/>
            </a:xfrm>
            <a:custGeom>
              <a:avLst/>
              <a:gdLst/>
              <a:ahLst/>
              <a:cxnLst/>
              <a:rect l="l" t="t" r="r" b="b"/>
              <a:pathLst>
                <a:path w="79422" h="449694" extrusionOk="0">
                  <a:moveTo>
                    <a:pt x="0" y="0"/>
                  </a:moveTo>
                  <a:lnTo>
                    <a:pt x="79422" y="0"/>
                  </a:lnTo>
                  <a:lnTo>
                    <a:pt x="79422" y="449694"/>
                  </a:lnTo>
                  <a:lnTo>
                    <a:pt x="0" y="449694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5" name="Google Shape;275;p7"/>
            <p:cNvSpPr txBox="1"/>
            <p:nvPr/>
          </p:nvSpPr>
          <p:spPr>
            <a:xfrm>
              <a:off x="0" y="-9525"/>
              <a:ext cx="79422" cy="459219"/>
            </a:xfrm>
            <a:prstGeom prst="rect">
              <a:avLst/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87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5052653" y="3029683"/>
            <a:ext cx="85572" cy="825351"/>
            <a:chOff x="0" y="-9525"/>
            <a:chExt cx="79422" cy="459219"/>
          </a:xfrm>
        </p:grpSpPr>
        <p:sp>
          <p:nvSpPr>
            <p:cNvPr id="277" name="Google Shape;277;p7"/>
            <p:cNvSpPr/>
            <p:nvPr/>
          </p:nvSpPr>
          <p:spPr>
            <a:xfrm>
              <a:off x="0" y="0"/>
              <a:ext cx="79422" cy="449694"/>
            </a:xfrm>
            <a:custGeom>
              <a:avLst/>
              <a:gdLst/>
              <a:ahLst/>
              <a:cxnLst/>
              <a:rect l="l" t="t" r="r" b="b"/>
              <a:pathLst>
                <a:path w="79422" h="449694" extrusionOk="0">
                  <a:moveTo>
                    <a:pt x="0" y="0"/>
                  </a:moveTo>
                  <a:lnTo>
                    <a:pt x="79422" y="0"/>
                  </a:lnTo>
                  <a:lnTo>
                    <a:pt x="79422" y="449694"/>
                  </a:lnTo>
                  <a:lnTo>
                    <a:pt x="0" y="449694"/>
                  </a:ln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8" name="Google Shape;278;p7"/>
            <p:cNvSpPr txBox="1"/>
            <p:nvPr/>
          </p:nvSpPr>
          <p:spPr>
            <a:xfrm>
              <a:off x="0" y="-9525"/>
              <a:ext cx="79422" cy="459219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87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7"/>
          <p:cNvGrpSpPr/>
          <p:nvPr/>
        </p:nvGrpSpPr>
        <p:grpSpPr>
          <a:xfrm>
            <a:off x="3317771" y="4039088"/>
            <a:ext cx="85572" cy="825351"/>
            <a:chOff x="0" y="-9525"/>
            <a:chExt cx="79422" cy="459219"/>
          </a:xfrm>
        </p:grpSpPr>
        <p:sp>
          <p:nvSpPr>
            <p:cNvPr id="280" name="Google Shape;280;p7"/>
            <p:cNvSpPr/>
            <p:nvPr/>
          </p:nvSpPr>
          <p:spPr>
            <a:xfrm>
              <a:off x="0" y="0"/>
              <a:ext cx="79422" cy="449694"/>
            </a:xfrm>
            <a:custGeom>
              <a:avLst/>
              <a:gdLst/>
              <a:ahLst/>
              <a:cxnLst/>
              <a:rect l="l" t="t" r="r" b="b"/>
              <a:pathLst>
                <a:path w="79422" h="449694" extrusionOk="0">
                  <a:moveTo>
                    <a:pt x="0" y="0"/>
                  </a:moveTo>
                  <a:lnTo>
                    <a:pt x="79422" y="0"/>
                  </a:lnTo>
                  <a:lnTo>
                    <a:pt x="79422" y="449694"/>
                  </a:lnTo>
                  <a:lnTo>
                    <a:pt x="0" y="449694"/>
                  </a:lnTo>
                  <a:close/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1" name="Google Shape;281;p7"/>
            <p:cNvSpPr txBox="1"/>
            <p:nvPr/>
          </p:nvSpPr>
          <p:spPr>
            <a:xfrm>
              <a:off x="0" y="-9525"/>
              <a:ext cx="79422" cy="459219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87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282" name="Google Shape;282;p7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3" name="Google Shape;283;p7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7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PoC </a:t>
            </a: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설계 </a:t>
            </a:r>
            <a:r>
              <a:rPr lang="ko-KR" altLang="en-US" sz="1400" b="1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아키텍쳐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grpSp>
        <p:nvGrpSpPr>
          <p:cNvPr id="287" name="Google Shape;287;p7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88" name="Google Shape;288;p7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90" name="Google Shape;290;p7"/>
          <p:cNvSpPr txBox="1"/>
          <p:nvPr/>
        </p:nvSpPr>
        <p:spPr>
          <a:xfrm>
            <a:off x="375588" y="959762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-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시스템 처리 흐름 구조를 설계 했습니다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4" name="Google Shape;294;p7"/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95" name="Google Shape;295;p7"/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97" name="Google Shape;297;p7"/>
          <p:cNvSpPr txBox="1"/>
          <p:nvPr/>
        </p:nvSpPr>
        <p:spPr>
          <a:xfrm>
            <a:off x="187531" y="1441537"/>
            <a:ext cx="3253301" cy="27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100" b="1" dirty="0">
                <a:solidFill>
                  <a:schemeClr val="lt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PoC </a:t>
            </a:r>
            <a:r>
              <a:rPr lang="ko-KR" altLang="en-US" sz="1100" b="1" dirty="0">
                <a:solidFill>
                  <a:schemeClr val="lt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설계 흐름도</a:t>
            </a:r>
            <a:endParaRPr sz="1100" b="1" dirty="0">
              <a:solidFill>
                <a:schemeClr val="lt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cxnSp>
        <p:nvCxnSpPr>
          <p:cNvPr id="299" name="Google Shape;299;p7"/>
          <p:cNvCxnSpPr/>
          <p:nvPr/>
        </p:nvCxnSpPr>
        <p:spPr>
          <a:xfrm rot="10800000" flipH="1">
            <a:off x="560512" y="3840874"/>
            <a:ext cx="8593489" cy="92183"/>
          </a:xfrm>
          <a:prstGeom prst="straightConnector1">
            <a:avLst/>
          </a:prstGeom>
          <a:noFill/>
          <a:ln w="152400" cap="flat" cmpd="sng">
            <a:solidFill>
              <a:srgbClr val="8E93A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0" name="Google Shape;300;p7"/>
          <p:cNvGrpSpPr/>
          <p:nvPr/>
        </p:nvGrpSpPr>
        <p:grpSpPr>
          <a:xfrm>
            <a:off x="1335596" y="3023760"/>
            <a:ext cx="85572" cy="825351"/>
            <a:chOff x="0" y="-9525"/>
            <a:chExt cx="79422" cy="459219"/>
          </a:xfrm>
        </p:grpSpPr>
        <p:sp>
          <p:nvSpPr>
            <p:cNvPr id="301" name="Google Shape;301;p7"/>
            <p:cNvSpPr/>
            <p:nvPr/>
          </p:nvSpPr>
          <p:spPr>
            <a:xfrm>
              <a:off x="0" y="0"/>
              <a:ext cx="79422" cy="449694"/>
            </a:xfrm>
            <a:custGeom>
              <a:avLst/>
              <a:gdLst/>
              <a:ahLst/>
              <a:cxnLst/>
              <a:rect l="l" t="t" r="r" b="b"/>
              <a:pathLst>
                <a:path w="79422" h="449694" extrusionOk="0">
                  <a:moveTo>
                    <a:pt x="0" y="0"/>
                  </a:moveTo>
                  <a:lnTo>
                    <a:pt x="79422" y="0"/>
                  </a:lnTo>
                  <a:lnTo>
                    <a:pt x="79422" y="449694"/>
                  </a:lnTo>
                  <a:lnTo>
                    <a:pt x="0" y="449694"/>
                  </a:lnTo>
                  <a:close/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2" name="Google Shape;302;p7"/>
            <p:cNvSpPr txBox="1"/>
            <p:nvPr/>
          </p:nvSpPr>
          <p:spPr>
            <a:xfrm>
              <a:off x="0" y="-9525"/>
              <a:ext cx="79422" cy="459219"/>
            </a:xfrm>
            <a:prstGeom prst="rect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87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303" name="Google Shape;303;p7"/>
          <p:cNvSpPr/>
          <p:nvPr/>
        </p:nvSpPr>
        <p:spPr>
          <a:xfrm>
            <a:off x="797144" y="2336864"/>
            <a:ext cx="1128058" cy="111957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04" name="Google Shape;304;p7"/>
          <p:cNvGrpSpPr/>
          <p:nvPr/>
        </p:nvGrpSpPr>
        <p:grpSpPr>
          <a:xfrm rot="-5400000">
            <a:off x="871690" y="2409671"/>
            <a:ext cx="978965" cy="978965"/>
            <a:chOff x="0" y="0"/>
            <a:chExt cx="812800" cy="812800"/>
          </a:xfrm>
        </p:grpSpPr>
        <p:sp>
          <p:nvSpPr>
            <p:cNvPr id="305" name="Google Shape;305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06" name="Google Shape;306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75" tIns="45775" rIns="45775" bIns="45775" anchor="ctr" anchorCtr="0">
              <a:noAutofit/>
            </a:bodyPr>
            <a:lstStyle/>
            <a:p>
              <a:pPr marL="0" marR="0" lvl="0" indent="0" algn="ctr" rtl="0">
                <a:lnSpc>
                  <a:spcPct val="174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307" name="Google Shape;307;p7" descr="파일 - 무료 상호 작용개 아이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937" y="2602584"/>
            <a:ext cx="575641" cy="575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"/>
          <p:cNvSpPr/>
          <p:nvPr/>
        </p:nvSpPr>
        <p:spPr>
          <a:xfrm>
            <a:off x="1207250" y="4068742"/>
            <a:ext cx="342264" cy="273838"/>
          </a:xfrm>
          <a:custGeom>
            <a:avLst/>
            <a:gdLst/>
            <a:ahLst/>
            <a:cxnLst/>
            <a:rect l="l" t="t" r="r" b="b"/>
            <a:pathLst>
              <a:path w="812800" h="568824" extrusionOk="0">
                <a:moveTo>
                  <a:pt x="406400" y="568824"/>
                </a:moveTo>
                <a:lnTo>
                  <a:pt x="812800" y="0"/>
                </a:lnTo>
                <a:lnTo>
                  <a:pt x="0" y="0"/>
                </a:lnTo>
                <a:lnTo>
                  <a:pt x="406400" y="568824"/>
                </a:lnTo>
                <a:close/>
              </a:path>
            </a:pathLst>
          </a:custGeom>
          <a:solidFill>
            <a:srgbClr val="D8E2F3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9" name="Google Shape;309;p7"/>
          <p:cNvSpPr txBox="1"/>
          <p:nvPr/>
        </p:nvSpPr>
        <p:spPr>
          <a:xfrm>
            <a:off x="942037" y="4438314"/>
            <a:ext cx="1397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문서 업로드</a:t>
            </a: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2301728" y="6605247"/>
            <a:ext cx="414639" cy="20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2879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"/>
          <p:cNvSpPr txBox="1"/>
          <p:nvPr/>
        </p:nvSpPr>
        <p:spPr>
          <a:xfrm>
            <a:off x="720580" y="4784131"/>
            <a:ext cx="139783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사용자</a:t>
            </a:r>
            <a:r>
              <a:rPr lang="en-US" altLang="ko-KR" sz="1600" b="1" dirty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수기 </a:t>
            </a:r>
            <a:r>
              <a:rPr lang="ko-KR" sz="1600" b="1" dirty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입력 사라짐</a:t>
            </a:r>
            <a:endParaRPr sz="105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2872347" y="4409674"/>
            <a:ext cx="1128058" cy="111957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B3C6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13" name="Google Shape;313;p7"/>
          <p:cNvGrpSpPr/>
          <p:nvPr/>
        </p:nvGrpSpPr>
        <p:grpSpPr>
          <a:xfrm rot="-5400000">
            <a:off x="2874885" y="4479978"/>
            <a:ext cx="978965" cy="978965"/>
            <a:chOff x="0" y="0"/>
            <a:chExt cx="812800" cy="8128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75" tIns="45775" rIns="45775" bIns="45775" anchor="ctr" anchorCtr="0">
              <a:noAutofit/>
            </a:bodyPr>
            <a:lstStyle/>
            <a:p>
              <a:pPr marL="0" marR="0" lvl="0" indent="0" algn="ctr" rtl="0">
                <a:lnSpc>
                  <a:spcPct val="174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pic>
        <p:nvPicPr>
          <p:cNvPr id="316" name="Google Shape;316;p7" descr="오크 - 무료 과학 기술개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1796" y="4571756"/>
            <a:ext cx="677523" cy="677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7"/>
          <p:cNvSpPr/>
          <p:nvPr/>
        </p:nvSpPr>
        <p:spPr>
          <a:xfrm rot="10800000">
            <a:off x="3192944" y="3520305"/>
            <a:ext cx="342264" cy="273838"/>
          </a:xfrm>
          <a:custGeom>
            <a:avLst/>
            <a:gdLst/>
            <a:ahLst/>
            <a:cxnLst/>
            <a:rect l="l" t="t" r="r" b="b"/>
            <a:pathLst>
              <a:path w="812800" h="568824" extrusionOk="0">
                <a:moveTo>
                  <a:pt x="406400" y="568824"/>
                </a:moveTo>
                <a:lnTo>
                  <a:pt x="812800" y="0"/>
                </a:lnTo>
                <a:lnTo>
                  <a:pt x="0" y="0"/>
                </a:lnTo>
                <a:lnTo>
                  <a:pt x="406400" y="568824"/>
                </a:lnTo>
                <a:close/>
              </a:path>
            </a:pathLst>
          </a:custGeom>
          <a:solidFill>
            <a:srgbClr val="B3C6E7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8" name="Google Shape;318;p7"/>
          <p:cNvSpPr txBox="1"/>
          <p:nvPr/>
        </p:nvSpPr>
        <p:spPr>
          <a:xfrm>
            <a:off x="3040585" y="2689511"/>
            <a:ext cx="13978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OCR</a:t>
            </a:r>
            <a:endParaRPr sz="1600" b="1" dirty="0">
              <a:solidFill>
                <a:schemeClr val="dk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/>
              <a:sym typeface="Arial"/>
            </a:endParaRPr>
          </a:p>
        </p:txBody>
      </p:sp>
      <p:sp>
        <p:nvSpPr>
          <p:cNvPr id="319" name="Google Shape;319;p7"/>
          <p:cNvSpPr txBox="1"/>
          <p:nvPr/>
        </p:nvSpPr>
        <p:spPr>
          <a:xfrm>
            <a:off x="2555735" y="3043178"/>
            <a:ext cx="16619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텍스트 + 표 구조 추출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4520069" y="2278327"/>
            <a:ext cx="1128058" cy="111957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21" name="Google Shape;321;p7"/>
          <p:cNvGrpSpPr/>
          <p:nvPr/>
        </p:nvGrpSpPr>
        <p:grpSpPr>
          <a:xfrm rot="-5400000">
            <a:off x="4594615" y="2336304"/>
            <a:ext cx="978965" cy="978965"/>
            <a:chOff x="21691" y="-10846"/>
            <a:chExt cx="812800" cy="812800"/>
          </a:xfrm>
        </p:grpSpPr>
        <p:sp>
          <p:nvSpPr>
            <p:cNvPr id="322" name="Google Shape;322;p7"/>
            <p:cNvSpPr/>
            <p:nvPr/>
          </p:nvSpPr>
          <p:spPr>
            <a:xfrm>
              <a:off x="21691" y="-1084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23" name="Google Shape;323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75" tIns="45775" rIns="45775" bIns="45775" anchor="ctr" anchorCtr="0">
              <a:noAutofit/>
            </a:bodyPr>
            <a:lstStyle/>
            <a:p>
              <a:pPr marL="0" marR="0" lvl="0" indent="0" algn="ctr" rtl="0">
                <a:lnSpc>
                  <a:spcPct val="174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324" name="Google Shape;324;p7"/>
          <p:cNvSpPr/>
          <p:nvPr/>
        </p:nvSpPr>
        <p:spPr>
          <a:xfrm>
            <a:off x="4941052" y="4004768"/>
            <a:ext cx="342264" cy="273838"/>
          </a:xfrm>
          <a:custGeom>
            <a:avLst/>
            <a:gdLst/>
            <a:ahLst/>
            <a:cxnLst/>
            <a:rect l="l" t="t" r="r" b="b"/>
            <a:pathLst>
              <a:path w="812800" h="568824" extrusionOk="0">
                <a:moveTo>
                  <a:pt x="406400" y="568824"/>
                </a:moveTo>
                <a:lnTo>
                  <a:pt x="812800" y="0"/>
                </a:lnTo>
                <a:lnTo>
                  <a:pt x="0" y="0"/>
                </a:lnTo>
                <a:lnTo>
                  <a:pt x="406400" y="568824"/>
                </a:lnTo>
                <a:close/>
              </a:path>
            </a:pathLst>
          </a:custGeom>
          <a:solidFill>
            <a:srgbClr val="8DA9DB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25" name="Google Shape;325;p7" descr="Ai, intelligent, llm, brain, chip, digital, neur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556" y="2501449"/>
            <a:ext cx="705023" cy="705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"/>
          <p:cNvSpPr txBox="1"/>
          <p:nvPr/>
        </p:nvSpPr>
        <p:spPr>
          <a:xfrm>
            <a:off x="4721100" y="4404215"/>
            <a:ext cx="1397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LLM 분석</a:t>
            </a:r>
            <a:endParaRPr sz="14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sp>
        <p:nvSpPr>
          <p:cNvPr id="327" name="Google Shape;327;p7"/>
          <p:cNvSpPr txBox="1"/>
          <p:nvPr/>
        </p:nvSpPr>
        <p:spPr>
          <a:xfrm>
            <a:off x="4375201" y="4734046"/>
            <a:ext cx="160360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의미 이해 / 분류 / 정보 추출 </a:t>
            </a:r>
            <a:endParaRPr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6425444" y="4448862"/>
            <a:ext cx="1128058" cy="111957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29" name="Google Shape;329;p7"/>
          <p:cNvGrpSpPr/>
          <p:nvPr/>
        </p:nvGrpSpPr>
        <p:grpSpPr>
          <a:xfrm rot="-5400000">
            <a:off x="6427982" y="4519166"/>
            <a:ext cx="978965" cy="978965"/>
            <a:chOff x="0" y="0"/>
            <a:chExt cx="812800" cy="812800"/>
          </a:xfrm>
        </p:grpSpPr>
        <p:sp>
          <p:nvSpPr>
            <p:cNvPr id="330" name="Google Shape;330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1" name="Google Shape;331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75" tIns="45775" rIns="45775" bIns="45775" anchor="ctr" anchorCtr="0">
              <a:noAutofit/>
            </a:bodyPr>
            <a:lstStyle/>
            <a:p>
              <a:pPr marL="0" marR="0" lvl="0" indent="0" algn="ctr" rtl="0">
                <a:lnSpc>
                  <a:spcPct val="174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332" name="Google Shape;332;p7"/>
          <p:cNvSpPr/>
          <p:nvPr/>
        </p:nvSpPr>
        <p:spPr>
          <a:xfrm rot="10800000">
            <a:off x="6716396" y="3495325"/>
            <a:ext cx="342264" cy="273838"/>
          </a:xfrm>
          <a:custGeom>
            <a:avLst/>
            <a:gdLst/>
            <a:ahLst/>
            <a:cxnLst/>
            <a:rect l="l" t="t" r="r" b="b"/>
            <a:pathLst>
              <a:path w="812800" h="568824" extrusionOk="0">
                <a:moveTo>
                  <a:pt x="406400" y="568824"/>
                </a:moveTo>
                <a:lnTo>
                  <a:pt x="812800" y="0"/>
                </a:lnTo>
                <a:lnTo>
                  <a:pt x="0" y="0"/>
                </a:lnTo>
                <a:lnTo>
                  <a:pt x="406400" y="568824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33" name="Google Shape;333;p7" descr="검토 - 무료 파일 및 폴더개 아이콘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0766" y="4663974"/>
            <a:ext cx="668596" cy="66859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"/>
          <p:cNvSpPr txBox="1"/>
          <p:nvPr/>
        </p:nvSpPr>
        <p:spPr>
          <a:xfrm>
            <a:off x="6323960" y="2702365"/>
            <a:ext cx="139783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검토 및 확인</a:t>
            </a:r>
            <a:endParaRPr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5" name="Google Shape;335;p7"/>
          <p:cNvSpPr txBox="1"/>
          <p:nvPr/>
        </p:nvSpPr>
        <p:spPr>
          <a:xfrm>
            <a:off x="6082707" y="3017052"/>
            <a:ext cx="16619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정확도 보완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8027066" y="2278327"/>
            <a:ext cx="1128058" cy="111957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37" name="Google Shape;337;p7"/>
          <p:cNvGrpSpPr/>
          <p:nvPr/>
        </p:nvGrpSpPr>
        <p:grpSpPr>
          <a:xfrm rot="-5400000">
            <a:off x="8114125" y="2336691"/>
            <a:ext cx="978965" cy="978965"/>
            <a:chOff x="10968" y="-457"/>
            <a:chExt cx="812800" cy="812800"/>
          </a:xfrm>
        </p:grpSpPr>
        <p:sp>
          <p:nvSpPr>
            <p:cNvPr id="338" name="Google Shape;338;p7"/>
            <p:cNvSpPr/>
            <p:nvPr/>
          </p:nvSpPr>
          <p:spPr>
            <a:xfrm>
              <a:off x="10968" y="-45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39" name="Google Shape;339;p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75" tIns="45775" rIns="45775" bIns="45775" anchor="ctr" anchorCtr="0">
              <a:noAutofit/>
            </a:bodyPr>
            <a:lstStyle/>
            <a:p>
              <a:pPr marL="0" marR="0" lvl="0" indent="0" algn="ctr" rtl="0">
                <a:lnSpc>
                  <a:spcPct val="1743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endParaRPr>
            </a:p>
          </p:txBody>
        </p:sp>
      </p:grpSp>
      <p:sp>
        <p:nvSpPr>
          <p:cNvPr id="340" name="Google Shape;340;p7"/>
          <p:cNvSpPr/>
          <p:nvPr/>
        </p:nvSpPr>
        <p:spPr>
          <a:xfrm>
            <a:off x="8432475" y="3979787"/>
            <a:ext cx="342264" cy="273838"/>
          </a:xfrm>
          <a:custGeom>
            <a:avLst/>
            <a:gdLst/>
            <a:ahLst/>
            <a:cxnLst/>
            <a:rect l="l" t="t" r="r" b="b"/>
            <a:pathLst>
              <a:path w="812800" h="568824" extrusionOk="0">
                <a:moveTo>
                  <a:pt x="406400" y="568824"/>
                </a:moveTo>
                <a:lnTo>
                  <a:pt x="812800" y="0"/>
                </a:lnTo>
                <a:lnTo>
                  <a:pt x="0" y="0"/>
                </a:lnTo>
                <a:lnTo>
                  <a:pt x="406400" y="568824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1" name="Google Shape;341;p7"/>
          <p:cNvSpPr txBox="1"/>
          <p:nvPr/>
        </p:nvSpPr>
        <p:spPr>
          <a:xfrm>
            <a:off x="8248071" y="4365026"/>
            <a:ext cx="1397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/>
                <a:sym typeface="Arial"/>
              </a:rPr>
              <a:t>DB &amp; UI</a:t>
            </a: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2" name="Google Shape;342;p7"/>
          <p:cNvSpPr txBox="1"/>
          <p:nvPr/>
        </p:nvSpPr>
        <p:spPr>
          <a:xfrm>
            <a:off x="7868622" y="4649367"/>
            <a:ext cx="1603603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결과 저장 </a:t>
            </a:r>
            <a:endParaRPr sz="1600" b="1" dirty="0">
              <a:solidFill>
                <a:schemeClr val="dk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+</a:t>
            </a:r>
            <a:endParaRPr sz="16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Arial"/>
                <a:sym typeface="Arial"/>
              </a:rPr>
              <a:t>업무 관리</a:t>
            </a:r>
            <a:endParaRPr sz="1600" b="1" dirty="0">
              <a:solidFill>
                <a:schemeClr val="dk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pic>
        <p:nvPicPr>
          <p:cNvPr id="343" name="Google Shape;343;p7" descr="일상 업무 - 무료 비즈니스 및 금융개 아이콘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7314" y="2461588"/>
            <a:ext cx="712585" cy="71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3;p2">
            <a:extLst>
              <a:ext uri="{FF2B5EF4-FFF2-40B4-BE49-F238E27FC236}">
                <a16:creationId xmlns:a16="http://schemas.microsoft.com/office/drawing/2014/main" id="{1143F2ED-8DE1-9FBE-E087-7604EE0D9048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OCR/AI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기술 검토 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PoC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설계</a:t>
            </a: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4660CA13-FC68-D4B3-0BC9-E49399826994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E16F2B-C5DE-142B-4643-EF1158FF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991977C-1D16-3B17-FE6C-C391757F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3">
            <a:extLst>
              <a:ext uri="{FF2B5EF4-FFF2-40B4-BE49-F238E27FC236}">
                <a16:creationId xmlns:a16="http://schemas.microsoft.com/office/drawing/2014/main" id="{4E1DE5B3-8571-6FEC-25E5-CA43B32BF3EA}"/>
              </a:ext>
            </a:extLst>
          </p:cNvPr>
          <p:cNvSpPr/>
          <p:nvPr/>
        </p:nvSpPr>
        <p:spPr>
          <a:xfrm>
            <a:off x="210680" y="1373548"/>
            <a:ext cx="9507900" cy="5184641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FBDC1236-C9C5-9A27-3012-88902D4A1DD7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D6AC07DE-246D-EC6F-F9EA-754277F9CD27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A7E9B51A-DE97-C064-CEDE-1A53A83E85EF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F5010C54-A2F4-9623-A5C7-D0B4FA8BFCF3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고객용</a:t>
            </a: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 보험금 청구 화면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48DAD195-FDBC-4E83-E904-00A37635F318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609DAB2A-780C-42DE-743C-BD714B2B99A7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4CD0A3D7-EBE1-733D-BBBC-28845BADDAA9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BDC04634-4CC9-AB45-BD75-5D278D545F3A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프로토타입의 보험금 청구 화면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설명입니다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9BB33078-6FC5-3D2A-3598-E57B8721B136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DA78136A-1FC7-2FB9-2260-550CB0179034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E308C-E299-CA55-0D89-5E37F2207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87" y="1499152"/>
            <a:ext cx="4517267" cy="24327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직사각형 178">
            <a:extLst>
              <a:ext uri="{FF2B5EF4-FFF2-40B4-BE49-F238E27FC236}">
                <a16:creationId xmlns:a16="http://schemas.microsoft.com/office/drawing/2014/main" id="{8DB2B503-2942-AF21-159D-25A90AE3EC6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01925" y="1818114"/>
            <a:ext cx="3971139" cy="1587569"/>
          </a:xfrm>
          <a:prstGeom prst="rect">
            <a:avLst/>
          </a:prstGeom>
          <a:solidFill>
            <a:srgbClr val="209BD3">
              <a:alpha val="44000"/>
            </a:srgb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marR="0" lvl="0" indent="-85725" algn="l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1 : </a:t>
            </a:r>
            <a:r>
              <a:rPr kumimoji="0" lang="ko-KR" altLang="en-US" sz="1400" b="1" i="0" u="none" strike="noStrike" kern="0" cap="none" normalizeH="0" noProof="0" dirty="0" err="1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고객용</a:t>
            </a:r>
            <a:r>
              <a:rPr kumimoji="0" lang="ko-KR" altLang="en-US" sz="1400" b="1" i="0" u="none" strike="noStrike" kern="0" cap="none" normalizeH="0" noProof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보험금 청구 첫 화면</a:t>
            </a:r>
            <a:endParaRPr kumimoji="0" lang="en-US" altLang="ko-KR" sz="14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포맷에 맞게</a:t>
            </a:r>
            <a:r>
              <a:rPr kumimoji="0" lang="ko-KR" altLang="en-US" sz="1200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입력란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보험 청구 서류 업로드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파일 개수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형식 무관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버튼 및 기능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업로드 및 분류 버튼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사이드바 관리자용 화면 </a:t>
            </a:r>
            <a:r>
              <a:rPr kumimoji="0" lang="ko-KR" altLang="en-US" sz="1200" b="1" kern="0" dirty="0" err="1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이동탭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등으로 구성 </a:t>
            </a:r>
            <a:r>
              <a:rPr kumimoji="0" lang="ko-KR" altLang="en-US" sz="1200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kumimoji="0" lang="en-US" altLang="ko-KR" sz="1200" i="0" u="none" strike="noStrike" kern="0" cap="none" normalizeH="0" noProof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5" name="Google Shape;201;p2">
            <a:extLst>
              <a:ext uri="{FF2B5EF4-FFF2-40B4-BE49-F238E27FC236}">
                <a16:creationId xmlns:a16="http://schemas.microsoft.com/office/drawing/2014/main" id="{46828D5F-7E88-9DC7-85FD-B0336CF092A7}"/>
              </a:ext>
            </a:extLst>
          </p:cNvPr>
          <p:cNvGrpSpPr/>
          <p:nvPr/>
        </p:nvGrpSpPr>
        <p:grpSpPr>
          <a:xfrm>
            <a:off x="199572" y="1461468"/>
            <a:ext cx="320274" cy="336126"/>
            <a:chOff x="1461449" y="4063836"/>
            <a:chExt cx="271914" cy="285374"/>
          </a:xfrm>
        </p:grpSpPr>
        <p:sp>
          <p:nvSpPr>
            <p:cNvPr id="16" name="Google Shape;202;p2">
              <a:extLst>
                <a:ext uri="{FF2B5EF4-FFF2-40B4-BE49-F238E27FC236}">
                  <a16:creationId xmlns:a16="http://schemas.microsoft.com/office/drawing/2014/main" id="{7C16BB1F-9A22-1D34-B772-E3FEE3A0216A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" name="Google Shape;203;p2">
              <a:extLst>
                <a:ext uri="{FF2B5EF4-FFF2-40B4-BE49-F238E27FC236}">
                  <a16:creationId xmlns:a16="http://schemas.microsoft.com/office/drawing/2014/main" id="{89605625-F92F-29FE-4772-10F62BC253EF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1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" name="Google Shape;133;p2">
            <a:extLst>
              <a:ext uri="{FF2B5EF4-FFF2-40B4-BE49-F238E27FC236}">
                <a16:creationId xmlns:a16="http://schemas.microsoft.com/office/drawing/2014/main" id="{17D74A46-3DC6-F421-19AC-F2AE02CD8AF0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프로토타입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(MVP)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구현 및 성능 결과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E74DD6-1C76-F917-32F0-0F41CFDE9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76" y="4045761"/>
            <a:ext cx="4517267" cy="2447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직사각형 178">
            <a:extLst>
              <a:ext uri="{FF2B5EF4-FFF2-40B4-BE49-F238E27FC236}">
                <a16:creationId xmlns:a16="http://schemas.microsoft.com/office/drawing/2014/main" id="{4AAF1437-5715-7849-274C-651BCF4A75B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01925" y="4389054"/>
            <a:ext cx="3971139" cy="1587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lvl="0" indent="-85725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2 : ID </a:t>
            </a:r>
            <a:r>
              <a:rPr kumimoji="0" lang="ko-KR" altLang="en-US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 및 보험 서류 업로드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ID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 →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보험 서류 업로드 →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업로드 및 분류 실행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’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버튼 클릭 → 저장완료 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or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저장 실패</a:t>
            </a:r>
            <a:endParaRPr kumimoji="0" lang="en-US" altLang="ko-KR" sz="12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사이드바 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새 탭에서 관리자용 열기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누르면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관리자용 화면 이동</a:t>
            </a:r>
            <a:endParaRPr kumimoji="0" lang="en-US" altLang="ko-KR" sz="1200" b="1" i="0" u="none" strike="noStrike" kern="0" cap="none" normalizeH="0" noProof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3" name="Google Shape;201;p2">
            <a:extLst>
              <a:ext uri="{FF2B5EF4-FFF2-40B4-BE49-F238E27FC236}">
                <a16:creationId xmlns:a16="http://schemas.microsoft.com/office/drawing/2014/main" id="{43EE8475-2E97-3383-BD5E-CBFF4FE1DA94}"/>
              </a:ext>
            </a:extLst>
          </p:cNvPr>
          <p:cNvGrpSpPr/>
          <p:nvPr/>
        </p:nvGrpSpPr>
        <p:grpSpPr>
          <a:xfrm>
            <a:off x="212416" y="4001839"/>
            <a:ext cx="320274" cy="336126"/>
            <a:chOff x="1461449" y="4063836"/>
            <a:chExt cx="271914" cy="285374"/>
          </a:xfrm>
        </p:grpSpPr>
        <p:sp>
          <p:nvSpPr>
            <p:cNvPr id="44" name="Google Shape;202;p2">
              <a:extLst>
                <a:ext uri="{FF2B5EF4-FFF2-40B4-BE49-F238E27FC236}">
                  <a16:creationId xmlns:a16="http://schemas.microsoft.com/office/drawing/2014/main" id="{53BCF8D0-6741-4250-BC1F-ADAABC1DAB35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5" name="Google Shape;203;p2">
              <a:extLst>
                <a:ext uri="{FF2B5EF4-FFF2-40B4-BE49-F238E27FC236}">
                  <a16:creationId xmlns:a16="http://schemas.microsoft.com/office/drawing/2014/main" id="{5E6C26B5-7DD7-B40C-9C0A-941907CA0C67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2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DCB652F-27BC-94F4-A000-6965DCC63E11}"/>
              </a:ext>
            </a:extLst>
          </p:cNvPr>
          <p:cNvSpPr/>
          <p:nvPr/>
        </p:nvSpPr>
        <p:spPr>
          <a:xfrm rot="5400000">
            <a:off x="7229879" y="3727522"/>
            <a:ext cx="455995" cy="408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6E5A6F16-9D5E-5172-8C1F-8A1F5196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E318340-C498-F783-39D3-FACFA7F94CED}"/>
              </a:ext>
            </a:extLst>
          </p:cNvPr>
          <p:cNvCxnSpPr>
            <a:cxnSpLocks/>
          </p:cNvCxnSpPr>
          <p:nvPr/>
        </p:nvCxnSpPr>
        <p:spPr>
          <a:xfrm flipV="1">
            <a:off x="4863469" y="2695363"/>
            <a:ext cx="655465" cy="1915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947D532-424D-7E8B-25BD-0FB6DD3C39EA}"/>
              </a:ext>
            </a:extLst>
          </p:cNvPr>
          <p:cNvCxnSpPr>
            <a:cxnSpLocks/>
          </p:cNvCxnSpPr>
          <p:nvPr/>
        </p:nvCxnSpPr>
        <p:spPr>
          <a:xfrm flipV="1">
            <a:off x="4822890" y="5233286"/>
            <a:ext cx="655465" cy="1915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01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DD53A4D-AB90-5C40-1B58-C634CF73C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3">
            <a:extLst>
              <a:ext uri="{FF2B5EF4-FFF2-40B4-BE49-F238E27FC236}">
                <a16:creationId xmlns:a16="http://schemas.microsoft.com/office/drawing/2014/main" id="{74C06B90-6F42-44E0-B995-3D2BEE7F866C}"/>
              </a:ext>
            </a:extLst>
          </p:cNvPr>
          <p:cNvSpPr/>
          <p:nvPr/>
        </p:nvSpPr>
        <p:spPr>
          <a:xfrm>
            <a:off x="210680" y="1373548"/>
            <a:ext cx="9507900" cy="5184641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C904313A-FD27-9C3F-2369-247A8D4EDD12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3AD48E2E-59EE-8CDF-3369-133DE34917AA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E8E1146F-841E-1F0F-2D69-60FBCD36DD6D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E07B3312-66A5-BA0B-E309-6748AEB505B8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관리자용 화면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68569BBD-80CF-C080-69BE-1D6A17D76AC7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FFD6D511-1363-00EB-7292-9AAD797F928B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B6680DD5-9EEF-C1C5-F264-203C394FB388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4343B9E6-DCBB-C037-5B9A-F0A49056737B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프로토타입의 관리자용 화면 설명입니다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BA87C447-6E0F-3765-00BD-8966D516AE9C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3EF7F69C-01C4-5774-F0C8-83D7D2D3B096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18" name="Google Shape;133;p2">
            <a:extLst>
              <a:ext uri="{FF2B5EF4-FFF2-40B4-BE49-F238E27FC236}">
                <a16:creationId xmlns:a16="http://schemas.microsoft.com/office/drawing/2014/main" id="{5932EDB5-1491-FC62-CE92-73AE052C5A85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프로토타입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(MVP)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구현 및 성능 결과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0D3188-D192-10B7-296B-48E1E6252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92" y="1467641"/>
            <a:ext cx="4497677" cy="24387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oogle Shape;201;p2">
            <a:extLst>
              <a:ext uri="{FF2B5EF4-FFF2-40B4-BE49-F238E27FC236}">
                <a16:creationId xmlns:a16="http://schemas.microsoft.com/office/drawing/2014/main" id="{3514F4D4-2243-8F2D-7E28-2FD08712A731}"/>
              </a:ext>
            </a:extLst>
          </p:cNvPr>
          <p:cNvGrpSpPr/>
          <p:nvPr/>
        </p:nvGrpSpPr>
        <p:grpSpPr>
          <a:xfrm>
            <a:off x="216583" y="1413195"/>
            <a:ext cx="320274" cy="336126"/>
            <a:chOff x="1461449" y="4063836"/>
            <a:chExt cx="271914" cy="285374"/>
          </a:xfrm>
        </p:grpSpPr>
        <p:sp>
          <p:nvSpPr>
            <p:cNvPr id="22" name="Google Shape;202;p2">
              <a:extLst>
                <a:ext uri="{FF2B5EF4-FFF2-40B4-BE49-F238E27FC236}">
                  <a16:creationId xmlns:a16="http://schemas.microsoft.com/office/drawing/2014/main" id="{B84711E4-282E-ED46-6BC5-D191F7C8E9DF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203;p2">
              <a:extLst>
                <a:ext uri="{FF2B5EF4-FFF2-40B4-BE49-F238E27FC236}">
                  <a16:creationId xmlns:a16="http://schemas.microsoft.com/office/drawing/2014/main" id="{19B139C3-4DF2-D532-092F-58AF8433EF07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1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" name="직사각형 178">
            <a:extLst>
              <a:ext uri="{FF2B5EF4-FFF2-40B4-BE49-F238E27FC236}">
                <a16:creationId xmlns:a16="http://schemas.microsoft.com/office/drawing/2014/main" id="{E5DBAF36-C791-9BE5-8DE5-663B3C24006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18936" y="1808317"/>
            <a:ext cx="3971139" cy="1587569"/>
          </a:xfrm>
          <a:prstGeom prst="rect">
            <a:avLst/>
          </a:prstGeom>
          <a:solidFill>
            <a:srgbClr val="209BD3">
              <a:alpha val="52000"/>
            </a:srgb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lvl="0" indent="-85725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1 : </a:t>
            </a:r>
            <a:r>
              <a:rPr kumimoji="0" lang="ko-KR" altLang="en-US" sz="1400" b="1" i="0" u="none" strike="noStrike" kern="0" cap="none" normalizeH="0" noProof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관리자용 첫 화면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kumimoji="0" lang="en-US" altLang="ko-KR" sz="1400" b="1" i="0" u="none" strike="noStrike" kern="0" cap="none" normalizeH="0" noProof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endParaRPr kumimoji="0" lang="en-US" altLang="ko-KR" sz="14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관리자용 화면 들어가기 전 비밀번호 기입으로 로그인 해야함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kumimoji="0" lang="en-US" altLang="ko-KR" sz="1200" i="0" u="none" strike="noStrike" kern="0" cap="none" normalizeH="0" noProof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78">
            <a:extLst>
              <a:ext uri="{FF2B5EF4-FFF2-40B4-BE49-F238E27FC236}">
                <a16:creationId xmlns:a16="http://schemas.microsoft.com/office/drawing/2014/main" id="{3A803CDA-B42D-DBFF-8F2E-8B955A84171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18936" y="4340362"/>
            <a:ext cx="3971139" cy="1587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indent="-85725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2 : </a:t>
            </a:r>
            <a:r>
              <a:rPr kumimoji="0" lang="ko-KR" altLang="en-US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관리자용 첫 화면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_2</a:t>
            </a: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비밀번호 기입 후 본 화면 진입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사이드바에 </a:t>
            </a:r>
            <a:r>
              <a:rPr kumimoji="0" lang="ko-KR" altLang="en-US" sz="1200" b="1" kern="0" dirty="0" err="1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새로고침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버튼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 err="1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고객용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화면 이동 버튼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검색필터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신뢰도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검증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키워드 검색바로 구성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목록 및 상세보기 항목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등으로 구성</a:t>
            </a:r>
            <a:endParaRPr kumimoji="0" lang="en-US" altLang="ko-KR" sz="12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6E5814-E0BA-5550-094E-9A30816C3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78" y="4058636"/>
            <a:ext cx="4506703" cy="243878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grpSp>
        <p:nvGrpSpPr>
          <p:cNvPr id="19" name="Google Shape;201;p2">
            <a:extLst>
              <a:ext uri="{FF2B5EF4-FFF2-40B4-BE49-F238E27FC236}">
                <a16:creationId xmlns:a16="http://schemas.microsoft.com/office/drawing/2014/main" id="{5A9E2102-40B1-E259-838E-C2C4269DE935}"/>
              </a:ext>
            </a:extLst>
          </p:cNvPr>
          <p:cNvGrpSpPr/>
          <p:nvPr/>
        </p:nvGrpSpPr>
        <p:grpSpPr>
          <a:xfrm>
            <a:off x="200025" y="4004236"/>
            <a:ext cx="320274" cy="336126"/>
            <a:chOff x="1461449" y="4063836"/>
            <a:chExt cx="271914" cy="285374"/>
          </a:xfrm>
        </p:grpSpPr>
        <p:sp>
          <p:nvSpPr>
            <p:cNvPr id="28" name="Google Shape;202;p2">
              <a:extLst>
                <a:ext uri="{FF2B5EF4-FFF2-40B4-BE49-F238E27FC236}">
                  <a16:creationId xmlns:a16="http://schemas.microsoft.com/office/drawing/2014/main" id="{E1EA8C22-A104-9E06-E0D6-D6B0C16CAC1D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" name="Google Shape;203;p2">
              <a:extLst>
                <a:ext uri="{FF2B5EF4-FFF2-40B4-BE49-F238E27FC236}">
                  <a16:creationId xmlns:a16="http://schemas.microsoft.com/office/drawing/2014/main" id="{7E2F43AE-7A29-E98A-DC5F-3C47AA5A5F3C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2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8C15375-AF0A-C7CE-826D-586C9AD32BF2}"/>
              </a:ext>
            </a:extLst>
          </p:cNvPr>
          <p:cNvSpPr/>
          <p:nvPr/>
        </p:nvSpPr>
        <p:spPr>
          <a:xfrm rot="5400000">
            <a:off x="7283631" y="3702057"/>
            <a:ext cx="455995" cy="408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ACBA1528-6AA9-43E8-E21B-9DBA7A92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232A4D8-D4E4-AC52-6D61-919CB752A2C5}"/>
              </a:ext>
            </a:extLst>
          </p:cNvPr>
          <p:cNvCxnSpPr>
            <a:cxnSpLocks/>
          </p:cNvCxnSpPr>
          <p:nvPr/>
        </p:nvCxnSpPr>
        <p:spPr>
          <a:xfrm>
            <a:off x="4863469" y="5113711"/>
            <a:ext cx="655465" cy="20435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C564DF1-E566-95E9-4EAD-F68D326D2CF1}"/>
              </a:ext>
            </a:extLst>
          </p:cNvPr>
          <p:cNvCxnSpPr>
            <a:cxnSpLocks/>
          </p:cNvCxnSpPr>
          <p:nvPr/>
        </p:nvCxnSpPr>
        <p:spPr>
          <a:xfrm flipV="1">
            <a:off x="4863469" y="2695363"/>
            <a:ext cx="655465" cy="1915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7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6FC7027-BAC2-7C00-F073-0570BB44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3">
            <a:extLst>
              <a:ext uri="{FF2B5EF4-FFF2-40B4-BE49-F238E27FC236}">
                <a16:creationId xmlns:a16="http://schemas.microsoft.com/office/drawing/2014/main" id="{A5B55D4D-9602-D4B8-B5A9-DF3EBAD1689A}"/>
              </a:ext>
            </a:extLst>
          </p:cNvPr>
          <p:cNvSpPr/>
          <p:nvPr/>
        </p:nvSpPr>
        <p:spPr>
          <a:xfrm>
            <a:off x="210680" y="1373548"/>
            <a:ext cx="9507900" cy="5184641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BBC2BE73-C2AC-BB6E-D46F-FEF0875D9F7B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78259CC1-E065-A4DA-1EAF-F4CBB6299333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CAFD8115-3425-7938-7B23-7FC921E31014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B9216947-E994-1228-689A-1B8FAC1045C3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관리자용 화면 </a:t>
            </a:r>
            <a:r>
              <a:rPr lang="ko-KR" altLang="en-US" sz="1200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계속</a:t>
            </a:r>
            <a:endParaRPr lang="ko-KR" altLang="en-US" sz="1400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DA1B82A9-C14D-5E30-473D-BA80B9374B02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0E83F87D-9070-528E-4299-13F0D5B479F3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3B937EF3-1960-BB7E-8942-65609E0D0756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6D015ADE-6558-548D-390D-10CD2DED5A12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lvl="0" indent="-82064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프로토타입의 관리자용 화면 설명입니다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E4D15A5A-4959-9CCC-3CDB-CE99D9512635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80;p2">
            <a:extLst>
              <a:ext uri="{FF2B5EF4-FFF2-40B4-BE49-F238E27FC236}">
                <a16:creationId xmlns:a16="http://schemas.microsoft.com/office/drawing/2014/main" id="{812BBB0D-400F-6BFF-B24D-1613B16F631A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sp>
        <p:nvSpPr>
          <p:cNvPr id="18" name="Google Shape;133;p2">
            <a:extLst>
              <a:ext uri="{FF2B5EF4-FFF2-40B4-BE49-F238E27FC236}">
                <a16:creationId xmlns:a16="http://schemas.microsoft.com/office/drawing/2014/main" id="{63667648-8B89-8901-9A19-CF1C837EF725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프로토타입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(MVP)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구현 및 성능 결과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6A7F63-D157-8071-2592-2889303B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C6F95-4713-8759-D33A-C809E98DA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4" t="9431" r="5804"/>
          <a:stretch>
            <a:fillRect/>
          </a:stretch>
        </p:blipFill>
        <p:spPr>
          <a:xfrm>
            <a:off x="330114" y="1571589"/>
            <a:ext cx="4810878" cy="2108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178">
            <a:extLst>
              <a:ext uri="{FF2B5EF4-FFF2-40B4-BE49-F238E27FC236}">
                <a16:creationId xmlns:a16="http://schemas.microsoft.com/office/drawing/2014/main" id="{D8849448-EECD-BA1A-F438-24803D5AD8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18936" y="1808317"/>
            <a:ext cx="3971139" cy="1587569"/>
          </a:xfrm>
          <a:prstGeom prst="rect">
            <a:avLst/>
          </a:prstGeom>
          <a:solidFill>
            <a:srgbClr val="209BD3">
              <a:alpha val="52000"/>
            </a:srgb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lvl="0" indent="-85725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3 : </a:t>
            </a:r>
            <a:r>
              <a:rPr kumimoji="0" lang="ko-KR" altLang="en-US" sz="1400" b="1" i="0" u="none" strike="noStrike" kern="0" cap="none" normalizeH="0" noProof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고객문서 조회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kumimoji="0" lang="ko-KR" altLang="en-US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_1</a:t>
            </a: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고객이 보험 문서를 업로드하면 자동으로 목록에 업로드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세부 내용 필터링으로 확인 가능</a:t>
            </a:r>
            <a:endParaRPr kumimoji="0" lang="en-US" altLang="ko-KR" sz="12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직사각형 178">
            <a:extLst>
              <a:ext uri="{FF2B5EF4-FFF2-40B4-BE49-F238E27FC236}">
                <a16:creationId xmlns:a16="http://schemas.microsoft.com/office/drawing/2014/main" id="{220244CC-D6A9-5A92-2FF3-6021D05CCD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297" y="4291180"/>
            <a:ext cx="3971139" cy="1587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algn="ctr">
            <a:noFill/>
            <a:round/>
            <a:headEnd/>
            <a:tailEnd/>
          </a:ln>
        </p:spPr>
        <p:txBody>
          <a:bodyPr lIns="90000" tIns="46800" rIns="54000" bIns="46800" anchor="ctr"/>
          <a:lstStyle/>
          <a:p>
            <a:pPr marL="85725" lvl="0" indent="-85725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STEP 4 : </a:t>
            </a:r>
            <a:r>
              <a:rPr kumimoji="0" lang="ko-KR" altLang="en-US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고객문서 조회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kumimoji="0" lang="ko-KR" altLang="en-US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</a:t>
            </a:r>
            <a:r>
              <a:rPr kumimoji="0" lang="en-US" altLang="ko-KR" sz="14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_2</a:t>
            </a:r>
          </a:p>
          <a:p>
            <a:pPr lvl="0" defTabSz="457200"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상세보기 항목에서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분류 정보 확인 가능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분류 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Raw JSON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보기 가능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원본 미리보기 가능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원본 보험 문서 다운로드 가능</a:t>
            </a:r>
            <a:r>
              <a:rPr kumimoji="0" lang="en-US" altLang="ko-KR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OCR </a:t>
            </a:r>
            <a:r>
              <a:rPr kumimoji="0" lang="ko-KR" altLang="en-US" sz="1200" b="1" kern="0" dirty="0">
                <a:ln>
                  <a:solidFill>
                    <a:srgbClr val="3C6EC8">
                      <a:alpha val="0"/>
                    </a:srgbClr>
                  </a:solidFill>
                </a:ln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텍스트 열기 가능</a:t>
            </a:r>
            <a:endParaRPr kumimoji="0" lang="en-US" altLang="ko-KR" sz="1200" b="1" kern="0" dirty="0">
              <a:ln>
                <a:solidFill>
                  <a:srgbClr val="3C6EC8">
                    <a:alpha val="0"/>
                  </a:srgbClr>
                </a:solidFill>
              </a:ln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2" name="Google Shape;201;p2">
            <a:extLst>
              <a:ext uri="{FF2B5EF4-FFF2-40B4-BE49-F238E27FC236}">
                <a16:creationId xmlns:a16="http://schemas.microsoft.com/office/drawing/2014/main" id="{CDC87E38-8F7A-7ECD-4D2E-355A49FB2767}"/>
              </a:ext>
            </a:extLst>
          </p:cNvPr>
          <p:cNvGrpSpPr/>
          <p:nvPr/>
        </p:nvGrpSpPr>
        <p:grpSpPr>
          <a:xfrm>
            <a:off x="906160" y="4222561"/>
            <a:ext cx="320274" cy="336128"/>
            <a:chOff x="1461449" y="4063836"/>
            <a:chExt cx="271914" cy="285376"/>
          </a:xfrm>
        </p:grpSpPr>
        <p:sp>
          <p:nvSpPr>
            <p:cNvPr id="13" name="Google Shape;202;p2">
              <a:extLst>
                <a:ext uri="{FF2B5EF4-FFF2-40B4-BE49-F238E27FC236}">
                  <a16:creationId xmlns:a16="http://schemas.microsoft.com/office/drawing/2014/main" id="{333CAE02-21CE-1329-5664-53768EA2DCF7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" name="Google Shape;203;p2">
              <a:extLst>
                <a:ext uri="{FF2B5EF4-FFF2-40B4-BE49-F238E27FC236}">
                  <a16:creationId xmlns:a16="http://schemas.microsoft.com/office/drawing/2014/main" id="{CC4274FD-E184-DC48-AF20-FF13EDD1EB66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4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58A43D-0E1C-1149-AABA-BD14653A69E7}"/>
              </a:ext>
            </a:extLst>
          </p:cNvPr>
          <p:cNvSpPr/>
          <p:nvPr/>
        </p:nvSpPr>
        <p:spPr>
          <a:xfrm rot="7552671">
            <a:off x="5019503" y="3746345"/>
            <a:ext cx="455995" cy="408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oogle Shape;201;p2">
            <a:extLst>
              <a:ext uri="{FF2B5EF4-FFF2-40B4-BE49-F238E27FC236}">
                <a16:creationId xmlns:a16="http://schemas.microsoft.com/office/drawing/2014/main" id="{70909D8A-13E3-22AE-98D8-57340DC03723}"/>
              </a:ext>
            </a:extLst>
          </p:cNvPr>
          <p:cNvGrpSpPr/>
          <p:nvPr/>
        </p:nvGrpSpPr>
        <p:grpSpPr>
          <a:xfrm>
            <a:off x="263645" y="1446147"/>
            <a:ext cx="320274" cy="336122"/>
            <a:chOff x="1461449" y="4063836"/>
            <a:chExt cx="271914" cy="285370"/>
          </a:xfrm>
        </p:grpSpPr>
        <p:sp>
          <p:nvSpPr>
            <p:cNvPr id="19" name="Google Shape;202;p2">
              <a:extLst>
                <a:ext uri="{FF2B5EF4-FFF2-40B4-BE49-F238E27FC236}">
                  <a16:creationId xmlns:a16="http://schemas.microsoft.com/office/drawing/2014/main" id="{1FB05316-642E-A27C-6250-A396291364E6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" name="Google Shape;203;p2">
              <a:extLst>
                <a:ext uri="{FF2B5EF4-FFF2-40B4-BE49-F238E27FC236}">
                  <a16:creationId xmlns:a16="http://schemas.microsoft.com/office/drawing/2014/main" id="{C4333968-8AE8-2EC7-88A3-934EC48ED999}"/>
                </a:ext>
              </a:extLst>
            </p:cNvPr>
            <p:cNvSpPr txBox="1"/>
            <p:nvPr/>
          </p:nvSpPr>
          <p:spPr>
            <a:xfrm>
              <a:off x="1472016" y="4069645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3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77AB1AB-5CC0-137A-9594-214B2286BC89}"/>
              </a:ext>
            </a:extLst>
          </p:cNvPr>
          <p:cNvGrpSpPr/>
          <p:nvPr/>
        </p:nvGrpSpPr>
        <p:grpSpPr>
          <a:xfrm>
            <a:off x="5776032" y="3649780"/>
            <a:ext cx="3615322" cy="2772828"/>
            <a:chOff x="6138115" y="3325316"/>
            <a:chExt cx="3153523" cy="312787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99D62D5-0D5A-659C-F087-EBA1A25C84A5}"/>
                </a:ext>
              </a:extLst>
            </p:cNvPr>
            <p:cNvGrpSpPr/>
            <p:nvPr/>
          </p:nvGrpSpPr>
          <p:grpSpPr>
            <a:xfrm>
              <a:off x="6138115" y="3325316"/>
              <a:ext cx="3153523" cy="3127872"/>
              <a:chOff x="423385" y="3757843"/>
              <a:chExt cx="3153523" cy="312787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E32E30F-63B4-D44A-95FB-E13A2DDB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385" y="3757843"/>
                <a:ext cx="3153523" cy="13707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EF2FF82-4990-DFAB-EFA3-F2BC00C85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780" y="5128625"/>
                <a:ext cx="3150377" cy="17570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ADBA704-F1BA-FB0C-91FE-DCE3BD0A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8863" y="4660392"/>
              <a:ext cx="3150024" cy="117832"/>
            </a:xfrm>
            <a:prstGeom prst="rect">
              <a:avLst/>
            </a:prstGeom>
          </p:spPr>
        </p:pic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4F2519-E82B-F11F-FA80-A61A8CEA4DA2}"/>
              </a:ext>
            </a:extLst>
          </p:cNvPr>
          <p:cNvCxnSpPr>
            <a:stCxn id="11" idx="3"/>
          </p:cNvCxnSpPr>
          <p:nvPr/>
        </p:nvCxnSpPr>
        <p:spPr>
          <a:xfrm>
            <a:off x="5037436" y="5084965"/>
            <a:ext cx="738596" cy="219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AF5C55A-5E7C-634D-CCB2-FB2180B252D6}"/>
              </a:ext>
            </a:extLst>
          </p:cNvPr>
          <p:cNvCxnSpPr>
            <a:cxnSpLocks/>
          </p:cNvCxnSpPr>
          <p:nvPr/>
        </p:nvCxnSpPr>
        <p:spPr>
          <a:xfrm>
            <a:off x="5140992" y="2725546"/>
            <a:ext cx="405720" cy="6847"/>
          </a:xfrm>
          <a:prstGeom prst="line">
            <a:avLst/>
          </a:prstGeom>
          <a:ln w="34925">
            <a:solidFill>
              <a:schemeClr val="accent1">
                <a:alpha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8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D3F9514-CE5E-48F3-D84D-5D71D7A14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4C4862B6-487F-D321-1DC6-FA7AE8030225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06528072-0CB6-CD6B-D47C-5C04CFC06B5E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7940A049-399E-413A-3A24-9704FF2BA537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4.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 구성도</a:t>
            </a: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1167BF41-71D5-EF41-99D0-65B2B4D0FD20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0FE245F4-01E5-3F4E-F214-220211BCF7AF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en-US" altLang="ko-KR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MVP </a:t>
            </a: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구성도</a:t>
            </a: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AED2929A-8A14-F66A-7A55-0330A2ED862A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18BEEA07-E030-E24C-41D5-BF07FFB57D13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5D3C3347-CF8A-6032-57C5-FB448FD2DBFE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3520B22B-2409-C728-0EB6-C9434032F155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고객화면 및 파워유저 화면은 </a:t>
            </a:r>
            <a:r>
              <a:rPr lang="en-US" altLang="ko-KR" sz="1100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Streamlit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으로 구현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자동화 시스템은 업스테이지의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OCR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기술과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OpenAI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의 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GPT-5(LLM) </a:t>
            </a:r>
            <a:r>
              <a:rPr lang="ko-KR" altLang="en-US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기술을 융합하여</a:t>
            </a:r>
            <a:r>
              <a:rPr lang="en-US" altLang="ko-KR" sz="1100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C1ABD539-3510-1BC6-5E28-1B15AB6D420E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80;p2">
            <a:extLst>
              <a:ext uri="{FF2B5EF4-FFF2-40B4-BE49-F238E27FC236}">
                <a16:creationId xmlns:a16="http://schemas.microsoft.com/office/drawing/2014/main" id="{6A91F78C-3630-70C0-F09D-1A6435596E25}"/>
              </a:ext>
            </a:extLst>
          </p:cNvPr>
          <p:cNvSpPr txBox="1"/>
          <p:nvPr/>
        </p:nvSpPr>
        <p:spPr>
          <a:xfrm>
            <a:off x="7472179" y="99709"/>
            <a:ext cx="24493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Ⅲ. </a:t>
            </a:r>
            <a:r>
              <a:rPr kumimoji="0" lang="ko-KR" altLang="en-US" sz="14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과정 및 결과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2736EB-2B98-1902-2313-9C904AA944FA}"/>
              </a:ext>
            </a:extLst>
          </p:cNvPr>
          <p:cNvGrpSpPr/>
          <p:nvPr/>
        </p:nvGrpSpPr>
        <p:grpSpPr>
          <a:xfrm>
            <a:off x="373251" y="2311142"/>
            <a:ext cx="7848872" cy="3328937"/>
            <a:chOff x="704528" y="2493968"/>
            <a:chExt cx="7478788" cy="30977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27AE46-4E77-0E5C-7CCE-04203BF2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5320"/>
            <a:stretch/>
          </p:blipFill>
          <p:spPr>
            <a:xfrm>
              <a:off x="1003803" y="2493968"/>
              <a:ext cx="7179513" cy="238005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B34BEB9-0420-C6C1-8867-C77A9EE7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373" y="2573661"/>
              <a:ext cx="1742206" cy="87902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801353-2251-A4D9-704B-4277ACD1DD8D}"/>
                </a:ext>
              </a:extLst>
            </p:cNvPr>
            <p:cNvSpPr/>
            <p:nvPr/>
          </p:nvSpPr>
          <p:spPr>
            <a:xfrm>
              <a:off x="2578977" y="3509753"/>
              <a:ext cx="622577" cy="9185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579FA-C23D-673E-01A0-6908F04420F4}"/>
                </a:ext>
              </a:extLst>
            </p:cNvPr>
            <p:cNvSpPr/>
            <p:nvPr/>
          </p:nvSpPr>
          <p:spPr>
            <a:xfrm>
              <a:off x="2323770" y="2637706"/>
              <a:ext cx="1320801" cy="9185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CB5E54-49AC-7B65-0B96-FA4AB7B701CC}"/>
                </a:ext>
              </a:extLst>
            </p:cNvPr>
            <p:cNvSpPr/>
            <p:nvPr/>
          </p:nvSpPr>
          <p:spPr>
            <a:xfrm>
              <a:off x="704528" y="3310851"/>
              <a:ext cx="2428931" cy="2040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16" descr="가장 빠른 웹 브라우저 추천 : 속도와 보안을 모두 잡은 최고의 선택 - 액션 카메라">
              <a:extLst>
                <a:ext uri="{FF2B5EF4-FFF2-40B4-BE49-F238E27FC236}">
                  <a16:creationId xmlns:a16="http://schemas.microsoft.com/office/drawing/2014/main" id="{291F973A-F402-4616-CBFC-2E2FE4F43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9053" y="3607993"/>
              <a:ext cx="1354198" cy="890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호스팅된 MySQL - Amazon RDS for MySQL - AWS">
              <a:extLst>
                <a:ext uri="{FF2B5EF4-FFF2-40B4-BE49-F238E27FC236}">
                  <a16:creationId xmlns:a16="http://schemas.microsoft.com/office/drawing/2014/main" id="{8A044977-5D97-CFAC-D18B-21EC40BB8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0905" y="4998131"/>
              <a:ext cx="1160408" cy="593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35FBA6D-BCE4-53C9-E7AB-A228B095606F}"/>
                </a:ext>
              </a:extLst>
            </p:cNvPr>
            <p:cNvCxnSpPr/>
            <p:nvPr/>
          </p:nvCxnSpPr>
          <p:spPr>
            <a:xfrm>
              <a:off x="5656162" y="4535904"/>
              <a:ext cx="899669" cy="569643"/>
            </a:xfrm>
            <a:prstGeom prst="straightConnector1">
              <a:avLst/>
            </a:prstGeom>
            <a:ln w="28575">
              <a:solidFill>
                <a:schemeClr val="bg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GPT-5 is coming in August 2025 According to Axios, OpenAI is preparing to  release GPT-5 in early or mid-August. This new model will unify the GPT  series with the more advanced “o3”">
              <a:extLst>
                <a:ext uri="{FF2B5EF4-FFF2-40B4-BE49-F238E27FC236}">
                  <a16:creationId xmlns:a16="http://schemas.microsoft.com/office/drawing/2014/main" id="{3E5A9A5E-A8D2-09CE-E4A1-E00D4D2DB4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9" t="67736" r="24528" b="7865"/>
            <a:stretch>
              <a:fillRect/>
            </a:stretch>
          </p:blipFill>
          <p:spPr bwMode="auto">
            <a:xfrm>
              <a:off x="6621885" y="3787050"/>
              <a:ext cx="797746" cy="247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기업 AI 역량 강화 위한 '업스테이지 AI 챌린지' 출시">
              <a:extLst>
                <a:ext uri="{FF2B5EF4-FFF2-40B4-BE49-F238E27FC236}">
                  <a16:creationId xmlns:a16="http://schemas.microsoft.com/office/drawing/2014/main" id="{8F3978D0-EC76-38BA-44D8-A950FDB87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376" y="4126202"/>
              <a:ext cx="1003803" cy="217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F90057A-ABFD-37FD-BB47-4F632E474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1343" y="4002767"/>
            <a:ext cx="1971950" cy="5239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7CFA66-53AE-CDE2-F4FE-FCFD5E373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320" y="3276879"/>
            <a:ext cx="1439868" cy="412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8C04AD-A9E9-2CCB-53CE-7658B29474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2689" y="4057094"/>
            <a:ext cx="1648055" cy="2857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E03964-82E7-EA00-83DC-1AE2BB680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056" y="2760254"/>
            <a:ext cx="1971950" cy="5239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3AF25C-B110-715D-D9C0-C054E837E9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1056" y="3108807"/>
            <a:ext cx="1829055" cy="933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5CD6FB-C0F1-D8E9-0CA8-0E8D30F0EB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782" y="2790935"/>
            <a:ext cx="1329401" cy="6571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C94F1D-AFA6-CF52-3C32-5ADDDCABB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9113" y="3707508"/>
            <a:ext cx="1143429" cy="5586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74457C-2D8A-8824-0DF8-68154DD725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089227">
            <a:off x="5326794" y="3523694"/>
            <a:ext cx="1057423" cy="257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427317-3C59-D9BB-1A33-F47643F4C2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44847">
            <a:off x="5387730" y="4163061"/>
            <a:ext cx="1057423" cy="257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B68D9D-D41F-6C11-F939-1F21994F375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23076" r="137" b="13968"/>
          <a:stretch>
            <a:fillRect/>
          </a:stretch>
        </p:blipFill>
        <p:spPr>
          <a:xfrm>
            <a:off x="6504895" y="4372132"/>
            <a:ext cx="2739827" cy="233898"/>
          </a:xfrm>
          <a:prstGeom prst="rect">
            <a:avLst/>
          </a:prstGeom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2006A17-EB7C-44A6-92D9-356DE19E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00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63F77-9C3D-8B1B-120F-4B14A1FA0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56AE4D-4088-9C48-E151-925B76860CA9}"/>
              </a:ext>
            </a:extLst>
          </p:cNvPr>
          <p:cNvSpPr/>
          <p:nvPr/>
        </p:nvSpPr>
        <p:spPr>
          <a:xfrm>
            <a:off x="1738286" y="3654287"/>
            <a:ext cx="6429428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251E34-A23A-1FC9-EDF3-22C0D67F5134}"/>
              </a:ext>
            </a:extLst>
          </p:cNvPr>
          <p:cNvSpPr/>
          <p:nvPr/>
        </p:nvSpPr>
        <p:spPr bwMode="auto">
          <a:xfrm>
            <a:off x="4594955" y="2682400"/>
            <a:ext cx="716091" cy="650050"/>
          </a:xfrm>
          <a:prstGeom prst="rect">
            <a:avLst/>
          </a:prstGeom>
          <a:solidFill>
            <a:srgbClr val="1F3662"/>
          </a:solidFill>
          <a:ln w="317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Ⅳ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Picture 2" descr="클로버 ">
            <a:extLst>
              <a:ext uri="{FF2B5EF4-FFF2-40B4-BE49-F238E27FC236}">
                <a16:creationId xmlns:a16="http://schemas.microsoft.com/office/drawing/2014/main" id="{C229FAFB-1DA8-74E9-7975-54856BE95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0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F284C03-EA75-FC08-B493-354EF427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;p2">
            <a:extLst>
              <a:ext uri="{FF2B5EF4-FFF2-40B4-BE49-F238E27FC236}">
                <a16:creationId xmlns:a16="http://schemas.microsoft.com/office/drawing/2014/main" id="{B2BA0C39-35AB-F245-7087-62BE6271A606}"/>
              </a:ext>
            </a:extLst>
          </p:cNvPr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45E83394-F6D4-3239-8F86-35997C995E11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74218856-9D4A-5B7F-2069-9A3151750587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>
            <a:extLst>
              <a:ext uri="{FF2B5EF4-FFF2-40B4-BE49-F238E27FC236}">
                <a16:creationId xmlns:a16="http://schemas.microsoft.com/office/drawing/2014/main" id="{276E238F-06E8-4F8E-A020-954F8418D12F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1.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기대효과</a:t>
            </a:r>
          </a:p>
        </p:txBody>
      </p: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5B4E2AE6-13F1-643A-57E1-452368E210EC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57014EA3-B204-BB0B-CBFA-E3806C905B6D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프로젝트의 기대효과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414ADC01-FD93-2DBF-7EE2-A0897A51121D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589D1E61-ED98-9542-19EE-31C87515F060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7489FF58-063E-1F1B-08D2-7D4F4C7DA4B4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F45241F0-E5B2-9BAB-2967-6028408850F2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lvl="0" indent="-82064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서류 분류 자동화를 통한 기대효과를 담았습니다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F37BE203-70E9-DF5C-79E7-22A1E8E4CACE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BCE25208-9D81-D082-BBE1-7C1F243B23E2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E4DC7952-7C71-C54E-2FA2-FE4AA756FB0D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7DB3E3E5-D849-6C87-AAE3-A18D62484C2E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FFE0C698-7A4A-9B46-8A12-84DB91D0F741}"/>
              </a:ext>
            </a:extLst>
          </p:cNvPr>
          <p:cNvSpPr txBox="1"/>
          <p:nvPr/>
        </p:nvSpPr>
        <p:spPr>
          <a:xfrm>
            <a:off x="187531" y="1441537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sz="12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36A382-1166-43A7-2E9D-90BB601B7566}"/>
              </a:ext>
            </a:extLst>
          </p:cNvPr>
          <p:cNvSpPr/>
          <p:nvPr/>
        </p:nvSpPr>
        <p:spPr>
          <a:xfrm>
            <a:off x="4097355" y="1958920"/>
            <a:ext cx="1719742" cy="677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경기천년제목VOTF Bold" panose="02020803020101020101" pitchFamily="18" charset="-127"/>
                <a:ea typeface="경기천년제목VOTF Bold" panose="02020803020101020101" pitchFamily="18" charset="-127"/>
              </a:rPr>
              <a:t>기대효과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FB7763-DA3A-09B5-E8EE-8FDCC9E36D01}"/>
              </a:ext>
            </a:extLst>
          </p:cNvPr>
          <p:cNvSpPr/>
          <p:nvPr/>
        </p:nvSpPr>
        <p:spPr>
          <a:xfrm>
            <a:off x="378479" y="2564904"/>
            <a:ext cx="9149041" cy="3550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68107-027C-A67A-DC61-D10F041B79C3}"/>
              </a:ext>
            </a:extLst>
          </p:cNvPr>
          <p:cNvSpPr txBox="1">
            <a:spLocks/>
          </p:cNvSpPr>
          <p:nvPr/>
        </p:nvSpPr>
        <p:spPr>
          <a:xfrm>
            <a:off x="934479" y="3445257"/>
            <a:ext cx="3600000" cy="22159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8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단순 </a:t>
            </a:r>
            <a:r>
              <a:rPr lang="en-US" altLang="ko-KR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OCR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을 넘는 문서 이해</a:t>
            </a:r>
            <a:r>
              <a:rPr lang="en-US" altLang="ko-KR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· 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구조화</a:t>
            </a:r>
            <a:endParaRPr lang="en-US" altLang="ko-KR" sz="1800" b="1" spc="-1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문서 유형 분류와 핵심 필드 추출을 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LLM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으로 일괄 수행</a:t>
            </a: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문서의 다양성 대응</a:t>
            </a:r>
            <a:endParaRPr lang="en-US" altLang="ko-KR" sz="1800" b="1" spc="-1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DOCX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파일을 직접 파싱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이미지는 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OCR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 파악</a:t>
            </a: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E8760-66F6-CEF8-6287-09FFB653E236}"/>
              </a:ext>
            </a:extLst>
          </p:cNvPr>
          <p:cNvSpPr txBox="1">
            <a:spLocks/>
          </p:cNvSpPr>
          <p:nvPr/>
        </p:nvSpPr>
        <p:spPr>
          <a:xfrm>
            <a:off x="5371521" y="3445257"/>
            <a:ext cx="3600000" cy="2215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18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업무 효율성 향상</a:t>
            </a:r>
            <a:endParaRPr lang="en-US" altLang="ko-KR" sz="1800" b="1" spc="-1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자동화로 인한 인적 자원 절약</a:t>
            </a: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분류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검증 일괄 파이프라인</a:t>
            </a: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endParaRPr lang="en-US" altLang="ko-KR" sz="1400" spc="-100" dirty="0"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  <a:p>
            <a:r>
              <a:rPr lang="ko-KR" altLang="en-US" sz="18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800" b="1" spc="-1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운영 및 관리 편의성</a:t>
            </a:r>
            <a:endParaRPr lang="en-US" altLang="ko-KR" sz="1800" b="1" spc="-1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웹 대시보드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고객과 자사의 편의성 향상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로그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이력 관리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(</a:t>
            </a:r>
            <a:r>
              <a:rPr lang="ko-KR" altLang="en-US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보안 감사 용이</a:t>
            </a:r>
            <a:r>
              <a:rPr lang="en-US" altLang="ko-KR" sz="1400" dirty="0"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BBF184-8EDD-7340-DA11-B4B31D232DF9}"/>
              </a:ext>
            </a:extLst>
          </p:cNvPr>
          <p:cNvSpPr/>
          <p:nvPr/>
        </p:nvSpPr>
        <p:spPr>
          <a:xfrm>
            <a:off x="934479" y="2924944"/>
            <a:ext cx="360000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■ 차별화 </a:t>
            </a:r>
            <a:r>
              <a:rPr lang="en-US" altLang="ko-KR" sz="18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Point</a:t>
            </a:r>
            <a:endParaRPr lang="ko-KR" altLang="en-US" sz="1800" dirty="0">
              <a:solidFill>
                <a:schemeClr val="tx1"/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467FAC-98E7-8E22-4273-94531BBA1978}"/>
              </a:ext>
            </a:extLst>
          </p:cNvPr>
          <p:cNvSpPr/>
          <p:nvPr/>
        </p:nvSpPr>
        <p:spPr>
          <a:xfrm>
            <a:off x="5371521" y="2924944"/>
            <a:ext cx="360000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■ 사용자 관점 </a:t>
            </a:r>
            <a:r>
              <a:rPr lang="ko-KR" altLang="en-US" sz="18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기대효과</a:t>
            </a:r>
          </a:p>
        </p:txBody>
      </p:sp>
      <p:sp>
        <p:nvSpPr>
          <p:cNvPr id="4" name="Google Shape;180;p2">
            <a:extLst>
              <a:ext uri="{FF2B5EF4-FFF2-40B4-BE49-F238E27FC236}">
                <a16:creationId xmlns:a16="http://schemas.microsoft.com/office/drawing/2014/main" id="{47A8499A-C644-6E24-1B2B-DF71F1DF5A0C}"/>
              </a:ext>
            </a:extLst>
          </p:cNvPr>
          <p:cNvSpPr txBox="1"/>
          <p:nvPr/>
        </p:nvSpPr>
        <p:spPr>
          <a:xfrm>
            <a:off x="7506285" y="91934"/>
            <a:ext cx="244937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lang="ko-KR" altLang="en-US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b="1" spc="-5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6D84F-93F3-3FFD-76FB-468EFA40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20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F62ABA4-61B7-B0F7-1856-823CA78F0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>
            <a:extLst>
              <a:ext uri="{FF2B5EF4-FFF2-40B4-BE49-F238E27FC236}">
                <a16:creationId xmlns:a16="http://schemas.microsoft.com/office/drawing/2014/main" id="{ED4A8BD4-CFE3-A9A1-EDF2-F8BF0C0D3C95}"/>
              </a:ext>
            </a:extLst>
          </p:cNvPr>
          <p:cNvSpPr/>
          <p:nvPr/>
        </p:nvSpPr>
        <p:spPr>
          <a:xfrm>
            <a:off x="199107" y="1582392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D1D915DF-C3DC-142D-55E4-ECCB0C974415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3569829B-44B6-E949-342B-9DFD808FFF45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C942B968-858F-D957-822C-B975A1022152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04DAC4E4-E4C3-F759-8014-AB3E56102A54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문서 처리 방식의 전환에 대한 이해</a:t>
            </a: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D1226E29-CD5B-8273-BCF2-1F336FA47D85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5AD8554C-7550-50C5-3620-E85A81445BB6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401F0913-3804-E72E-B21B-FEFB6CDD0B6F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3FCF19D2-5CBB-DF0F-6C4C-99B43CCCBB36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문서자동화는 단순 인식이 아닌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의미 해석과 판단 단계 포함해야 합니다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87F5BA65-C03E-A878-8B68-F47121479E60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342B1A78-9DFE-CE37-3A16-35292FCE2413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91C24BAC-3E33-7CB8-E4A2-73362FD9B19B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12738147-4905-6208-CA6A-C08D17616F2D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19F1348D-76FC-AA23-3246-079333A0CEE5}"/>
              </a:ext>
            </a:extLst>
          </p:cNvPr>
          <p:cNvSpPr txBox="1"/>
          <p:nvPr/>
        </p:nvSpPr>
        <p:spPr>
          <a:xfrm>
            <a:off x="251167" y="1437949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프로젝트를 통해 배운 점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C07F47-D3DB-3AA6-4BED-39109EF01D4B}"/>
              </a:ext>
            </a:extLst>
          </p:cNvPr>
          <p:cNvSpPr/>
          <p:nvPr/>
        </p:nvSpPr>
        <p:spPr>
          <a:xfrm>
            <a:off x="715532" y="2184469"/>
            <a:ext cx="3740099" cy="3878095"/>
          </a:xfrm>
          <a:prstGeom prst="round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4315989E-D074-917D-3726-2257BCE76935}"/>
              </a:ext>
            </a:extLst>
          </p:cNvPr>
          <p:cNvSpPr/>
          <p:nvPr/>
        </p:nvSpPr>
        <p:spPr>
          <a:xfrm rot="10800000">
            <a:off x="2476560" y="4714294"/>
            <a:ext cx="245327" cy="19445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D9AC8-9814-944F-5B95-333C133665CF}"/>
              </a:ext>
            </a:extLst>
          </p:cNvPr>
          <p:cNvSpPr txBox="1"/>
          <p:nvPr/>
        </p:nvSpPr>
        <p:spPr>
          <a:xfrm>
            <a:off x="1128440" y="2592469"/>
            <a:ext cx="2888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비정형 데이터</a:t>
            </a:r>
            <a:endParaRPr lang="en-US" altLang="ko-KR" sz="15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5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처리의 복잡성 이해</a:t>
            </a: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CFD02AE-71F2-BC81-D991-1BC5B05C75B2}"/>
              </a:ext>
            </a:extLst>
          </p:cNvPr>
          <p:cNvSpPr/>
          <p:nvPr/>
        </p:nvSpPr>
        <p:spPr>
          <a:xfrm>
            <a:off x="2271810" y="1887566"/>
            <a:ext cx="627541" cy="59380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72744-D6C3-D9A2-2A76-EF5F2663FB9E}"/>
              </a:ext>
            </a:extLst>
          </p:cNvPr>
          <p:cNvSpPr txBox="1"/>
          <p:nvPr/>
        </p:nvSpPr>
        <p:spPr>
          <a:xfrm>
            <a:off x="2386847" y="1921492"/>
            <a:ext cx="363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1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FAB6DC-AE32-1E3B-7AE9-32BA970251F7}"/>
              </a:ext>
            </a:extLst>
          </p:cNvPr>
          <p:cNvSpPr/>
          <p:nvPr/>
        </p:nvSpPr>
        <p:spPr>
          <a:xfrm>
            <a:off x="966242" y="5011430"/>
            <a:ext cx="3324343" cy="733165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단순한 </a:t>
            </a:r>
            <a:r>
              <a:rPr lang="en-US" altLang="ko-KR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만으로는 의미 파악이 어렵고 문맥 이해를 위한 </a:t>
            </a:r>
            <a:r>
              <a:rPr lang="en-US" altLang="ko-KR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LLM 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결합이 필수임을 알게 됨</a:t>
            </a:r>
            <a:r>
              <a:rPr lang="en-US" altLang="ko-KR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D30EB50-F790-C278-B2F0-860674F3D164}"/>
              </a:ext>
            </a:extLst>
          </p:cNvPr>
          <p:cNvSpPr/>
          <p:nvPr/>
        </p:nvSpPr>
        <p:spPr>
          <a:xfrm>
            <a:off x="5324878" y="2148253"/>
            <a:ext cx="3740099" cy="3878095"/>
          </a:xfrm>
          <a:prstGeom prst="round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9DC68DE0-6684-B906-CEE5-4965B8B3E775}"/>
              </a:ext>
            </a:extLst>
          </p:cNvPr>
          <p:cNvSpPr/>
          <p:nvPr/>
        </p:nvSpPr>
        <p:spPr>
          <a:xfrm>
            <a:off x="6846943" y="1771269"/>
            <a:ext cx="627541" cy="59380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F1188A-3363-C94D-C771-BA4A07A8D631}"/>
              </a:ext>
            </a:extLst>
          </p:cNvPr>
          <p:cNvSpPr txBox="1"/>
          <p:nvPr/>
        </p:nvSpPr>
        <p:spPr>
          <a:xfrm>
            <a:off x="6968774" y="1797364"/>
            <a:ext cx="3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2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30EA6-396A-0534-DEEB-E70A60DD898C}"/>
              </a:ext>
            </a:extLst>
          </p:cNvPr>
          <p:cNvSpPr txBox="1"/>
          <p:nvPr/>
        </p:nvSpPr>
        <p:spPr>
          <a:xfrm>
            <a:off x="5769785" y="2509076"/>
            <a:ext cx="2888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OCR + LLM</a:t>
            </a:r>
            <a:r>
              <a:rPr lang="ko-KR" altLang="en-US" sz="15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융합이 </a:t>
            </a:r>
            <a:endParaRPr lang="en-US" altLang="ko-KR" sz="15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5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자동화의 핵심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E1BC9F4-AFAD-3DFF-0261-7CCE15EE24AB}"/>
              </a:ext>
            </a:extLst>
          </p:cNvPr>
          <p:cNvSpPr/>
          <p:nvPr/>
        </p:nvSpPr>
        <p:spPr>
          <a:xfrm>
            <a:off x="5552444" y="3244024"/>
            <a:ext cx="3282758" cy="995901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글자를 읽는 기술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”,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LLM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읽은 내용을 이해하는 기술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”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04549DF-6567-7239-90E2-D7CEC9F70ACA}"/>
              </a:ext>
            </a:extLst>
          </p:cNvPr>
          <p:cNvSpPr/>
          <p:nvPr/>
        </p:nvSpPr>
        <p:spPr>
          <a:xfrm rot="10800000">
            <a:off x="7173029" y="4355590"/>
            <a:ext cx="245327" cy="19445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0FA32C-C782-75ED-C146-564E463F48B6}"/>
              </a:ext>
            </a:extLst>
          </p:cNvPr>
          <p:cNvSpPr/>
          <p:nvPr/>
        </p:nvSpPr>
        <p:spPr>
          <a:xfrm>
            <a:off x="5551841" y="4632654"/>
            <a:ext cx="3387917" cy="1068002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 기술이 결합되어야 문서 </a:t>
            </a:r>
            <a:r>
              <a:rPr lang="ko-KR" altLang="en-US" sz="1400" b="1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문서</a:t>
            </a:r>
            <a:r>
              <a:rPr lang="ko-KR" altLang="en-US" sz="14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분류 </a:t>
            </a:r>
            <a:r>
              <a:rPr lang="en-US" altLang="ko-KR" sz="14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14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필드 추출 </a:t>
            </a:r>
            <a:r>
              <a:rPr lang="en-US" altLang="ko-KR" sz="14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 </a:t>
            </a:r>
            <a:r>
              <a:rPr lang="ko-KR" altLang="en-US" sz="14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검증 자동화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가능하다는 것을 실습 과정에서 확인했다</a:t>
            </a:r>
            <a:r>
              <a:rPr lang="en-US" altLang="ko-KR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B164ED-4372-5054-BAD4-785A02A1CF26}"/>
              </a:ext>
            </a:extLst>
          </p:cNvPr>
          <p:cNvSpPr/>
          <p:nvPr/>
        </p:nvSpPr>
        <p:spPr>
          <a:xfrm>
            <a:off x="966242" y="3187604"/>
            <a:ext cx="3324343" cy="1382247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보험 문서는 형식이 일정하지 않고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병원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보험사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사람마다 형태가 다르다는 점을 체감했다</a:t>
            </a:r>
            <a:endParaRPr lang="en-US" altLang="ko-KR" sz="15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A76203D6-50A3-54E1-0A6C-C6563C32C7D6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프로젝트를 통해 배운 점 및 시사점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36F7C-2A9E-6023-AF5E-7C481E99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180;p2">
            <a:extLst>
              <a:ext uri="{FF2B5EF4-FFF2-40B4-BE49-F238E27FC236}">
                <a16:creationId xmlns:a16="http://schemas.microsoft.com/office/drawing/2014/main" id="{9FD5FE63-A6D0-8CA7-A4F6-BB587533DC6D}"/>
              </a:ext>
            </a:extLst>
          </p:cNvPr>
          <p:cNvSpPr txBox="1"/>
          <p:nvPr/>
        </p:nvSpPr>
        <p:spPr>
          <a:xfrm>
            <a:off x="7506285" y="91934"/>
            <a:ext cx="244937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lang="ko-KR" altLang="en-US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b="1" spc="-5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75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BA617A2-3BD7-EC03-1A96-954CC3CC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>
            <a:extLst>
              <a:ext uri="{FF2B5EF4-FFF2-40B4-BE49-F238E27FC236}">
                <a16:creationId xmlns:a16="http://schemas.microsoft.com/office/drawing/2014/main" id="{8C62422C-7A88-A26F-1039-A600D422F455}"/>
              </a:ext>
            </a:extLst>
          </p:cNvPr>
          <p:cNvSpPr/>
          <p:nvPr/>
        </p:nvSpPr>
        <p:spPr>
          <a:xfrm>
            <a:off x="199107" y="1582392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CD46F85B-C767-F357-C325-A5517825A5D7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8676253C-1D00-4683-9757-AB85DDD5ABC1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55663761-96AF-4C2E-5CA7-01032A38583C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8E00BA47-0917-7977-2F81-70514F7C3B37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문서 처리 방식의 전환에 대한 이해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48214069-EC42-2FE5-4542-A4E1B5930937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E8FE5DB7-D8A7-A87E-CCC9-E3AB88ADEA71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E13FA237-E641-2002-A0D0-CE0D559D8992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9764D5D5-967C-95DB-5BF6-8BB26D6111EA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문서자동화는 단순 인식이 아닌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의미 해석과 판단 단계 포함해야 합니다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524EFB16-09F0-1873-3043-B8D056B67C0D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C9E4EC9E-E29C-3857-A554-167C92668912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75CEA870-73EA-F1B5-4A87-0635A3856FB2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1F4A8D72-DE9C-304F-43CE-87C6FD86F55A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FB6EE766-7B3C-E366-E56E-07B9329CBA49}"/>
              </a:ext>
            </a:extLst>
          </p:cNvPr>
          <p:cNvSpPr txBox="1"/>
          <p:nvPr/>
        </p:nvSpPr>
        <p:spPr>
          <a:xfrm>
            <a:off x="251167" y="1437949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프로젝트를 통해 배운 점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FD6FEF-63FB-75AE-E1B0-5B8CDF548209}"/>
              </a:ext>
            </a:extLst>
          </p:cNvPr>
          <p:cNvSpPr/>
          <p:nvPr/>
        </p:nvSpPr>
        <p:spPr>
          <a:xfrm>
            <a:off x="715532" y="2184469"/>
            <a:ext cx="3740099" cy="3878095"/>
          </a:xfrm>
          <a:prstGeom prst="round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1D4A8E04-A8EE-C323-76C4-14FA0A37D8AD}"/>
              </a:ext>
            </a:extLst>
          </p:cNvPr>
          <p:cNvSpPr/>
          <p:nvPr/>
        </p:nvSpPr>
        <p:spPr>
          <a:xfrm rot="10800000">
            <a:off x="2434889" y="4937124"/>
            <a:ext cx="245327" cy="19445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0B8A-37AD-3BA9-A7F2-58E0C365A3BB}"/>
              </a:ext>
            </a:extLst>
          </p:cNvPr>
          <p:cNvSpPr txBox="1"/>
          <p:nvPr/>
        </p:nvSpPr>
        <p:spPr>
          <a:xfrm>
            <a:off x="1128440" y="2592469"/>
            <a:ext cx="2888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실제 업무 자동화는</a:t>
            </a:r>
            <a:endParaRPr lang="en-US" altLang="ko-KR" sz="145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기술보다 </a:t>
            </a:r>
            <a:r>
              <a:rPr lang="en-US" altLang="ko-KR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프로세스 설계</a:t>
            </a:r>
            <a:r>
              <a:rPr lang="en-US" altLang="ko-KR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 더 중요</a:t>
            </a: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73E37415-C5AC-14E0-2DB7-6F72C687BE11}"/>
              </a:ext>
            </a:extLst>
          </p:cNvPr>
          <p:cNvSpPr/>
          <p:nvPr/>
        </p:nvSpPr>
        <p:spPr>
          <a:xfrm>
            <a:off x="2271810" y="1887566"/>
            <a:ext cx="627541" cy="59380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193B7-B2CE-5DA1-ADA6-BFA0582020B9}"/>
              </a:ext>
            </a:extLst>
          </p:cNvPr>
          <p:cNvSpPr txBox="1"/>
          <p:nvPr/>
        </p:nvSpPr>
        <p:spPr>
          <a:xfrm>
            <a:off x="2378131" y="1920798"/>
            <a:ext cx="44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3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142A3E-E692-A966-87E1-52440F55439E}"/>
              </a:ext>
            </a:extLst>
          </p:cNvPr>
          <p:cNvSpPr/>
          <p:nvPr/>
        </p:nvSpPr>
        <p:spPr>
          <a:xfrm>
            <a:off x="1128440" y="3313419"/>
            <a:ext cx="3024336" cy="410273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단계에서 사람이 개입하고</a:t>
            </a:r>
            <a:endParaRPr lang="en-US" altLang="ko-KR" sz="14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DD019E-FE43-6524-32BB-4D26F16B646F}"/>
              </a:ext>
            </a:extLst>
          </p:cNvPr>
          <p:cNvSpPr/>
          <p:nvPr/>
        </p:nvSpPr>
        <p:spPr>
          <a:xfrm>
            <a:off x="1128440" y="3850608"/>
            <a:ext cx="3024336" cy="410273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단계는 완전 자동화되고</a:t>
            </a:r>
            <a:endParaRPr lang="en-US" altLang="ko-KR" sz="14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8E258F-2C21-E300-CBC4-A6685C02686E}"/>
              </a:ext>
            </a:extLst>
          </p:cNvPr>
          <p:cNvSpPr/>
          <p:nvPr/>
        </p:nvSpPr>
        <p:spPr>
          <a:xfrm>
            <a:off x="1128440" y="4443222"/>
            <a:ext cx="3024336" cy="410273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어떤 정보가 신뢰 근거인지</a:t>
            </a:r>
            <a:endParaRPr lang="en-US" altLang="ko-KR" sz="14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A4D7BEF-E4FC-0527-8274-94349ED68E55}"/>
              </a:ext>
            </a:extLst>
          </p:cNvPr>
          <p:cNvSpPr/>
          <p:nvPr/>
        </p:nvSpPr>
        <p:spPr>
          <a:xfrm>
            <a:off x="907863" y="5219561"/>
            <a:ext cx="3382722" cy="441985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업무 흐름을 </a:t>
            </a:r>
            <a:r>
              <a:rPr lang="ko-KR" altLang="en-US" sz="13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구조화하는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능력의 중요성을 배움</a:t>
            </a:r>
            <a:endParaRPr lang="en-US" altLang="ko-KR" sz="13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7D1971C-95A4-D8D7-826B-279AA625D659}"/>
              </a:ext>
            </a:extLst>
          </p:cNvPr>
          <p:cNvSpPr/>
          <p:nvPr/>
        </p:nvSpPr>
        <p:spPr>
          <a:xfrm>
            <a:off x="5324878" y="2148253"/>
            <a:ext cx="3740099" cy="3878095"/>
          </a:xfrm>
          <a:prstGeom prst="round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9A46F0E3-E120-387E-8160-E0501D2D8078}"/>
              </a:ext>
            </a:extLst>
          </p:cNvPr>
          <p:cNvSpPr/>
          <p:nvPr/>
        </p:nvSpPr>
        <p:spPr>
          <a:xfrm>
            <a:off x="6846943" y="1771269"/>
            <a:ext cx="627541" cy="593802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51176-348D-6ACB-1B3B-989F7D9DC967}"/>
              </a:ext>
            </a:extLst>
          </p:cNvPr>
          <p:cNvSpPr txBox="1"/>
          <p:nvPr/>
        </p:nvSpPr>
        <p:spPr>
          <a:xfrm>
            <a:off x="6939620" y="1797364"/>
            <a:ext cx="44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4</a:t>
            </a:r>
            <a:endParaRPr lang="ko-KR" altLang="en-US" sz="2800" dirty="0"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A0E990-7B2C-3590-1E91-A9E61E59A8F9}"/>
              </a:ext>
            </a:extLst>
          </p:cNvPr>
          <p:cNvSpPr txBox="1"/>
          <p:nvPr/>
        </p:nvSpPr>
        <p:spPr>
          <a:xfrm>
            <a:off x="5769785" y="2509076"/>
            <a:ext cx="2888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AI</a:t>
            </a:r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사람을 대체하는 것이 아니라</a:t>
            </a:r>
            <a:endParaRPr lang="en-US" altLang="ko-KR" sz="145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45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사람의 업무 방식을 바꾼다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942F6A6-E840-B4D6-B2DB-850454E02D08}"/>
              </a:ext>
            </a:extLst>
          </p:cNvPr>
          <p:cNvSpPr/>
          <p:nvPr/>
        </p:nvSpPr>
        <p:spPr>
          <a:xfrm>
            <a:off x="5552443" y="3244024"/>
            <a:ext cx="3324343" cy="1382247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AI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단순 반복 업무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서류검증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정보입력 등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줄여주고 사람은 </a:t>
            </a:r>
            <a:r>
              <a:rPr lang="ko-KR" altLang="en-US" sz="1500" b="1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판단과 승인 중심</a:t>
            </a:r>
            <a:r>
              <a:rPr lang="ko-KR" altLang="en-US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 이동한다는 점을 이해했다</a:t>
            </a:r>
            <a:r>
              <a:rPr lang="en-US" altLang="ko-KR" sz="15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8C99AFD-16E6-B50A-6601-B90AC18A92A1}"/>
              </a:ext>
            </a:extLst>
          </p:cNvPr>
          <p:cNvSpPr/>
          <p:nvPr/>
        </p:nvSpPr>
        <p:spPr>
          <a:xfrm rot="10800000">
            <a:off x="7163747" y="4735101"/>
            <a:ext cx="245327" cy="194457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7EFDEA9-D93B-045A-FD6A-C0BC100419A5}"/>
              </a:ext>
            </a:extLst>
          </p:cNvPr>
          <p:cNvSpPr/>
          <p:nvPr/>
        </p:nvSpPr>
        <p:spPr>
          <a:xfrm>
            <a:off x="5552443" y="5073564"/>
            <a:ext cx="3324343" cy="563479"/>
          </a:xfrm>
          <a:prstGeom prst="roundRect">
            <a:avLst/>
          </a:prstGeom>
          <a:solidFill>
            <a:srgbClr val="CD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업무 </a:t>
            </a:r>
            <a:r>
              <a:rPr lang="ko-KR" altLang="en-US" sz="13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효울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향상 </a:t>
            </a:r>
            <a:r>
              <a:rPr lang="en-US" altLang="ko-KR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담당자 피로 감소 </a:t>
            </a:r>
            <a:r>
              <a:rPr lang="en-US" altLang="ko-KR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처리 속도 개선</a:t>
            </a:r>
            <a:endParaRPr lang="en-US" altLang="ko-KR" sz="13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Google Shape;133;p2">
            <a:extLst>
              <a:ext uri="{FF2B5EF4-FFF2-40B4-BE49-F238E27FC236}">
                <a16:creationId xmlns:a16="http://schemas.microsoft.com/office/drawing/2014/main" id="{E92A8AD0-7407-7F13-9A5F-05B9402844AC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프로젝트를 통해 배운 점 및 시사점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F42DE54-082E-1A4D-1818-F0F03CEE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180;p2">
            <a:extLst>
              <a:ext uri="{FF2B5EF4-FFF2-40B4-BE49-F238E27FC236}">
                <a16:creationId xmlns:a16="http://schemas.microsoft.com/office/drawing/2014/main" id="{90D97438-6E12-6FBF-9625-AA730C7BF437}"/>
              </a:ext>
            </a:extLst>
          </p:cNvPr>
          <p:cNvSpPr txBox="1"/>
          <p:nvPr/>
        </p:nvSpPr>
        <p:spPr>
          <a:xfrm>
            <a:off x="7506285" y="91934"/>
            <a:ext cx="244937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lang="ko-KR" altLang="en-US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b="1" spc="-5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119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6D1AAAB-D9E3-020A-9F16-E421B2AB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0;p2">
            <a:extLst>
              <a:ext uri="{FF2B5EF4-FFF2-40B4-BE49-F238E27FC236}">
                <a16:creationId xmlns:a16="http://schemas.microsoft.com/office/drawing/2014/main" id="{3F44AC02-6F0B-1873-96EC-F8C6740C7975}"/>
              </a:ext>
            </a:extLst>
          </p:cNvPr>
          <p:cNvSpPr/>
          <p:nvPr/>
        </p:nvSpPr>
        <p:spPr>
          <a:xfrm>
            <a:off x="199107" y="1728871"/>
            <a:ext cx="9507786" cy="463497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6F550975-2E69-C488-5EDB-07BD918D1257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Arial"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1B36C038-4057-71C0-4ECD-AB396D780643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E2B42F41-27EF-094A-24C2-C821040AB7FB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Arial"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A930A718-6010-3C41-39F9-B91F0E5EE0DA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  <a:sym typeface="Malgun Gothic"/>
              </a:rPr>
              <a:t>문서 처리 방식의 전환에 대한 이해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3864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DB048DD4-9F4F-1308-556D-7ED247071131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FBB13E53-F69B-7908-A5AA-B21FC68E12F3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800"/>
                <a:buFont typeface="Arial"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B86F2317-1193-6EDA-3747-9CC93EC24F8B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800"/>
                <a:buFont typeface="Arial"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397BD7A2-166D-8FA7-B7A6-C215BD365C12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‘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반복 작업 중심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’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에서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‘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검증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·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판단 중심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’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으로 전환할 수 있는 가능성을 검증</a:t>
            </a:r>
            <a:endParaRPr kumimoji="1" sz="11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4CED2B57-9978-0904-C6A3-F06C0C5BAB3F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000"/>
              <a:buFont typeface="Arial"/>
              <a:buNone/>
              <a:tabLst/>
              <a:defRPr/>
            </a:pPr>
            <a:endParaRPr kumimoji="1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7EFB5E40-DF0F-FC39-21D9-C0972683E38A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AAAE36D1-7834-0602-139F-51E090D8287B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B91C34FE-7085-8467-4691-A8134EC0D0E3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1800"/>
                <a:buFont typeface="Arial"/>
                <a:buNone/>
                <a:tabLst/>
                <a:defRPr/>
              </a:pPr>
              <a:endParaRPr kumimoji="1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865BCD75-4A4C-9F7A-8DE4-BBFC71E14D2D}"/>
              </a:ext>
            </a:extLst>
          </p:cNvPr>
          <p:cNvSpPr txBox="1"/>
          <p:nvPr/>
        </p:nvSpPr>
        <p:spPr>
          <a:xfrm>
            <a:off x="235680" y="1416519"/>
            <a:ext cx="3253301" cy="31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  <a:tabLst/>
              <a:defRPr/>
            </a:pP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시사점</a:t>
            </a:r>
            <a:endParaRPr kumimoji="1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7C28B14-7CF3-DF1F-96B5-1A5A439E73EA}"/>
              </a:ext>
            </a:extLst>
          </p:cNvPr>
          <p:cNvGrpSpPr/>
          <p:nvPr/>
        </p:nvGrpSpPr>
        <p:grpSpPr>
          <a:xfrm>
            <a:off x="560512" y="1988840"/>
            <a:ext cx="8712968" cy="642672"/>
            <a:chOff x="560512" y="1988840"/>
            <a:chExt cx="8712968" cy="64267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626B46C-19B2-1349-BFB1-85FAEF24F520}"/>
                </a:ext>
              </a:extLst>
            </p:cNvPr>
            <p:cNvSpPr/>
            <p:nvPr/>
          </p:nvSpPr>
          <p:spPr>
            <a:xfrm>
              <a:off x="560512" y="1988840"/>
              <a:ext cx="8712968" cy="6426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86DEDD4-BA8A-36C7-DD0C-A061B4E0047E}"/>
                </a:ext>
              </a:extLst>
            </p:cNvPr>
            <p:cNvGrpSpPr/>
            <p:nvPr/>
          </p:nvGrpSpPr>
          <p:grpSpPr>
            <a:xfrm>
              <a:off x="795447" y="2099410"/>
              <a:ext cx="7634468" cy="461665"/>
              <a:chOff x="795447" y="2099410"/>
              <a:chExt cx="7634468" cy="4616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0DC26-124E-DDD3-EB7C-A46C96099A28}"/>
                  </a:ext>
                </a:extLst>
              </p:cNvPr>
              <p:cNvSpPr txBox="1"/>
              <p:nvPr/>
            </p:nvSpPr>
            <p:spPr>
              <a:xfrm>
                <a:off x="795447" y="2099410"/>
                <a:ext cx="2033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시사점 </a:t>
                </a:r>
                <a:r>
                  <a:rPr lang="en-US" altLang="ko-KR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1</a:t>
                </a:r>
                <a:endPara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06231-9F68-3F9E-3297-CFF778044A1B}"/>
                  </a:ext>
                </a:extLst>
              </p:cNvPr>
              <p:cNvSpPr txBox="1"/>
              <p:nvPr/>
            </p:nvSpPr>
            <p:spPr>
              <a:xfrm>
                <a:off x="2669275" y="2157926"/>
                <a:ext cx="5760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보험 청구 프로세스의 본질은 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‘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문서 해석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’ 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이다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.</a:t>
                </a:r>
                <a:endPara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8C6D5F-54B8-B5A8-810A-EC00F304C0D4}"/>
              </a:ext>
            </a:extLst>
          </p:cNvPr>
          <p:cNvGrpSpPr/>
          <p:nvPr/>
        </p:nvGrpSpPr>
        <p:grpSpPr>
          <a:xfrm>
            <a:off x="560512" y="2907200"/>
            <a:ext cx="8712968" cy="626876"/>
            <a:chOff x="560512" y="2907200"/>
            <a:chExt cx="8712968" cy="6268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6A44CA8-F3ED-A41E-94F7-200760685835}"/>
                </a:ext>
              </a:extLst>
            </p:cNvPr>
            <p:cNvGrpSpPr/>
            <p:nvPr/>
          </p:nvGrpSpPr>
          <p:grpSpPr>
            <a:xfrm>
              <a:off x="560512" y="2907200"/>
              <a:ext cx="8712968" cy="626876"/>
              <a:chOff x="560512" y="2907200"/>
              <a:chExt cx="8712968" cy="62687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80FD68D-BFA6-5C2C-0249-4BBD78767F59}"/>
                  </a:ext>
                </a:extLst>
              </p:cNvPr>
              <p:cNvSpPr/>
              <p:nvPr/>
            </p:nvSpPr>
            <p:spPr>
              <a:xfrm>
                <a:off x="560512" y="2907200"/>
                <a:ext cx="8712968" cy="62687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615B63-1960-968C-E2F9-D4C9712B2346}"/>
                  </a:ext>
                </a:extLst>
              </p:cNvPr>
              <p:cNvSpPr txBox="1"/>
              <p:nvPr/>
            </p:nvSpPr>
            <p:spPr>
              <a:xfrm>
                <a:off x="783255" y="2978765"/>
                <a:ext cx="2033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시사점 </a:t>
                </a:r>
                <a:r>
                  <a:rPr lang="en-US" altLang="ko-KR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2</a:t>
                </a:r>
                <a:endPara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F70E53-8058-41CF-9748-A7798944631A}"/>
                  </a:ext>
                </a:extLst>
              </p:cNvPr>
              <p:cNvSpPr txBox="1"/>
              <p:nvPr/>
            </p:nvSpPr>
            <p:spPr>
              <a:xfrm>
                <a:off x="2669275" y="3033387"/>
                <a:ext cx="5760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경기천년바탕 Bold" panose="02020803020101020101" pitchFamily="18" charset="-127"/>
                    <a:ea typeface="경기천년바탕 Bold" panose="02020803020101020101" pitchFamily="18" charset="-127"/>
                  </a:rPr>
                  <a:t>‘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OCR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의미 이해 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  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규칙 매핑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’ 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의 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3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단계 프로세스가 중요하다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1A7383-FD37-87D0-0834-DA98D91A4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306" y="3092523"/>
              <a:ext cx="216024" cy="2160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7C0484-7C6E-A46A-AC25-AA0B3F20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667" y="3092524"/>
              <a:ext cx="216024" cy="21602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0132782-A777-C7DB-C380-F84E8E3F1F6A}"/>
              </a:ext>
            </a:extLst>
          </p:cNvPr>
          <p:cNvGrpSpPr/>
          <p:nvPr/>
        </p:nvGrpSpPr>
        <p:grpSpPr>
          <a:xfrm>
            <a:off x="560512" y="3735483"/>
            <a:ext cx="8712968" cy="626876"/>
            <a:chOff x="560512" y="3735483"/>
            <a:chExt cx="8712968" cy="62687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22F97F-55B4-5020-00D8-B4EB112087A7}"/>
                </a:ext>
              </a:extLst>
            </p:cNvPr>
            <p:cNvSpPr/>
            <p:nvPr/>
          </p:nvSpPr>
          <p:spPr>
            <a:xfrm>
              <a:off x="560512" y="3735483"/>
              <a:ext cx="8712968" cy="6268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53D4B9-BD5F-8B98-271E-CFF2226D0BB8}"/>
                </a:ext>
              </a:extLst>
            </p:cNvPr>
            <p:cNvSpPr txBox="1"/>
            <p:nvPr/>
          </p:nvSpPr>
          <p:spPr>
            <a:xfrm>
              <a:off x="763488" y="3845470"/>
              <a:ext cx="203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시사점 </a:t>
              </a:r>
              <a:r>
                <a:rPr lang="en-US" altLang="ko-KR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9FC63-5ECC-E182-221C-1E555F465D2A}"/>
                </a:ext>
              </a:extLst>
            </p:cNvPr>
            <p:cNvSpPr txBox="1"/>
            <p:nvPr/>
          </p:nvSpPr>
          <p:spPr>
            <a:xfrm>
              <a:off x="2669275" y="3872015"/>
              <a:ext cx="5760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자동화의 핵심은 기술 자체가 아니라 </a:t>
              </a:r>
              <a:r>
                <a:rPr lang="en-US" altLang="ko-KR" sz="16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‘</a:t>
              </a:r>
              <a:r>
                <a:rPr lang="ko-KR" altLang="en-US" sz="16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업무 기준의 표준화</a:t>
              </a:r>
              <a:r>
                <a:rPr lang="en-US" altLang="ko-KR" sz="1600" b="1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’ </a:t>
              </a:r>
              <a:r>
                <a: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이다</a:t>
              </a:r>
              <a:r>
                <a:rPr lang="en-US" altLang="ko-KR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.</a:t>
              </a:r>
              <a:endPara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CFCF054-B2FF-ACBF-CCDE-186B34DAF432}"/>
              </a:ext>
            </a:extLst>
          </p:cNvPr>
          <p:cNvGrpSpPr/>
          <p:nvPr/>
        </p:nvGrpSpPr>
        <p:grpSpPr>
          <a:xfrm>
            <a:off x="560512" y="4588322"/>
            <a:ext cx="8712968" cy="626876"/>
            <a:chOff x="560512" y="4588322"/>
            <a:chExt cx="8712968" cy="62687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9A43C12-BA43-2625-36CA-144E57218DE3}"/>
                </a:ext>
              </a:extLst>
            </p:cNvPr>
            <p:cNvSpPr/>
            <p:nvPr/>
          </p:nvSpPr>
          <p:spPr>
            <a:xfrm>
              <a:off x="560512" y="4588322"/>
              <a:ext cx="8712968" cy="6268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2391D7-0A6A-71FB-6AF8-A916E181190A}"/>
                </a:ext>
              </a:extLst>
            </p:cNvPr>
            <p:cNvGrpSpPr/>
            <p:nvPr/>
          </p:nvGrpSpPr>
          <p:grpSpPr>
            <a:xfrm>
              <a:off x="763488" y="4688092"/>
              <a:ext cx="7666427" cy="461665"/>
              <a:chOff x="763488" y="4688092"/>
              <a:chExt cx="7666427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9D6C0B-996D-1341-6DE4-66222EE584A9}"/>
                  </a:ext>
                </a:extLst>
              </p:cNvPr>
              <p:cNvSpPr txBox="1"/>
              <p:nvPr/>
            </p:nvSpPr>
            <p:spPr>
              <a:xfrm>
                <a:off x="763488" y="4688092"/>
                <a:ext cx="2033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시사점 </a:t>
                </a:r>
                <a:r>
                  <a:rPr lang="en-US" altLang="ko-KR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4</a:t>
                </a:r>
                <a:endPara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CFF6E5-F5C8-8F7B-14DE-FE2449EF496B}"/>
                  </a:ext>
                </a:extLst>
              </p:cNvPr>
              <p:cNvSpPr txBox="1"/>
              <p:nvPr/>
            </p:nvSpPr>
            <p:spPr>
              <a:xfrm>
                <a:off x="2669275" y="4731222"/>
                <a:ext cx="57606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AI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는 사람을 대체하지 않고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, 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판단해야 하는 일을 사람에게 남긴다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.</a:t>
                </a:r>
                <a:endPara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E8A9BF9-6CD1-99B5-325D-6E4388F21FB6}"/>
              </a:ext>
            </a:extLst>
          </p:cNvPr>
          <p:cNvGrpSpPr/>
          <p:nvPr/>
        </p:nvGrpSpPr>
        <p:grpSpPr>
          <a:xfrm>
            <a:off x="560512" y="5441889"/>
            <a:ext cx="8712968" cy="626876"/>
            <a:chOff x="560512" y="5441889"/>
            <a:chExt cx="8712968" cy="626876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762B881-C1BB-66A6-72AA-E9690429B731}"/>
                </a:ext>
              </a:extLst>
            </p:cNvPr>
            <p:cNvSpPr/>
            <p:nvPr/>
          </p:nvSpPr>
          <p:spPr>
            <a:xfrm>
              <a:off x="560512" y="5441889"/>
              <a:ext cx="8712968" cy="6268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9847856-47F1-AD86-B1E9-A96F9950EA81}"/>
                </a:ext>
              </a:extLst>
            </p:cNvPr>
            <p:cNvGrpSpPr/>
            <p:nvPr/>
          </p:nvGrpSpPr>
          <p:grpSpPr>
            <a:xfrm>
              <a:off x="752152" y="5547331"/>
              <a:ext cx="8521328" cy="461665"/>
              <a:chOff x="752152" y="5547331"/>
              <a:chExt cx="8521328" cy="46166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A38278-744A-EC8F-EAFE-1B4842FD1BAB}"/>
                  </a:ext>
                </a:extLst>
              </p:cNvPr>
              <p:cNvSpPr txBox="1"/>
              <p:nvPr/>
            </p:nvSpPr>
            <p:spPr>
              <a:xfrm>
                <a:off x="752152" y="5547331"/>
                <a:ext cx="2033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시사점 </a:t>
                </a:r>
                <a:r>
                  <a:rPr lang="en-US" altLang="ko-KR" sz="2400" dirty="0">
                    <a:solidFill>
                      <a:schemeClr val="accent1">
                        <a:lumMod val="50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5</a:t>
                </a:r>
                <a:endParaRPr lang="ko-KR" altLang="en-US" sz="2400" dirty="0">
                  <a:solidFill>
                    <a:schemeClr val="accent1">
                      <a:lumMod val="5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C75EBA-4BDA-DAD2-2421-02B18228F7E2}"/>
                  </a:ext>
                </a:extLst>
              </p:cNvPr>
              <p:cNvSpPr txBox="1"/>
              <p:nvPr/>
            </p:nvSpPr>
            <p:spPr>
              <a:xfrm>
                <a:off x="2669275" y="5572850"/>
                <a:ext cx="66042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보험업계는 이미 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‘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디지털 심사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’ 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체계로 전환 중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이며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,</a:t>
                </a:r>
                <a:r>
                  <a:rPr lang="en-US" altLang="ko-KR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 </a:t>
                </a:r>
                <a:r>
                  <a:rPr lang="ko-KR" altLang="en-US" sz="1600" b="1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속도 경쟁이 시작</a:t>
                </a:r>
                <a:r>
                  <a:rPr lang="ko-KR" altLang="en-US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되었다</a:t>
                </a:r>
                <a:r>
                  <a:rPr lang="en-US" altLang="ko-KR" sz="16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.</a:t>
                </a:r>
                <a:endParaRPr lang="ko-KR" altLang="en-US" sz="16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</p:grpSp>
      <p:sp>
        <p:nvSpPr>
          <p:cNvPr id="18" name="Google Shape;133;p2">
            <a:extLst>
              <a:ext uri="{FF2B5EF4-FFF2-40B4-BE49-F238E27FC236}">
                <a16:creationId xmlns:a16="http://schemas.microsoft.com/office/drawing/2014/main" id="{47CBF6B6-32FE-C117-6C38-70D818127FBA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프로젝트를 통해 배운 점 및 시사점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FA6C0B0-189A-0009-824D-CBEBD269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Google Shape;180;p2">
            <a:extLst>
              <a:ext uri="{FF2B5EF4-FFF2-40B4-BE49-F238E27FC236}">
                <a16:creationId xmlns:a16="http://schemas.microsoft.com/office/drawing/2014/main" id="{BD5106B5-038F-19E4-F9C4-F744BF79CEA9}"/>
              </a:ext>
            </a:extLst>
          </p:cNvPr>
          <p:cNvSpPr txBox="1"/>
          <p:nvPr/>
        </p:nvSpPr>
        <p:spPr>
          <a:xfrm>
            <a:off x="7506285" y="91934"/>
            <a:ext cx="244937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lang="ko-KR" altLang="en-US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b="1" spc="-5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22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4A03EE-948F-1A5E-898F-33652886B843}"/>
              </a:ext>
            </a:extLst>
          </p:cNvPr>
          <p:cNvSpPr/>
          <p:nvPr/>
        </p:nvSpPr>
        <p:spPr>
          <a:xfrm>
            <a:off x="1738286" y="3654287"/>
            <a:ext cx="6429428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개요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5FFE2-3235-4A61-CE3E-DC6D6B7BCF1F}"/>
              </a:ext>
            </a:extLst>
          </p:cNvPr>
          <p:cNvSpPr/>
          <p:nvPr/>
        </p:nvSpPr>
        <p:spPr bwMode="auto">
          <a:xfrm>
            <a:off x="4594955" y="2682400"/>
            <a:ext cx="716091" cy="650050"/>
          </a:xfrm>
          <a:prstGeom prst="rect">
            <a:avLst/>
          </a:prstGeom>
          <a:solidFill>
            <a:srgbClr val="1F3662"/>
          </a:solidFill>
          <a:ln w="317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Picture 2" descr="클로버 ">
            <a:extLst>
              <a:ext uri="{FF2B5EF4-FFF2-40B4-BE49-F238E27FC236}">
                <a16:creationId xmlns:a16="http://schemas.microsoft.com/office/drawing/2014/main" id="{367EB7F0-328C-2F32-3A34-1CD2BE55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120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F284C03-EA75-FC08-B493-354EF427C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;p2">
            <a:extLst>
              <a:ext uri="{FF2B5EF4-FFF2-40B4-BE49-F238E27FC236}">
                <a16:creationId xmlns:a16="http://schemas.microsoft.com/office/drawing/2014/main" id="{152EE265-3EF5-09B9-2866-3EB83516B1CA}"/>
              </a:ext>
            </a:extLst>
          </p:cNvPr>
          <p:cNvSpPr/>
          <p:nvPr/>
        </p:nvSpPr>
        <p:spPr>
          <a:xfrm>
            <a:off x="199107" y="1728871"/>
            <a:ext cx="9507786" cy="463497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>
            <a:extLst>
              <a:ext uri="{FF2B5EF4-FFF2-40B4-BE49-F238E27FC236}">
                <a16:creationId xmlns:a16="http://schemas.microsoft.com/office/drawing/2014/main" id="{45E83394-F6D4-3239-8F86-35997C995E11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>
            <a:extLst>
              <a:ext uri="{FF2B5EF4-FFF2-40B4-BE49-F238E27FC236}">
                <a16:creationId xmlns:a16="http://schemas.microsoft.com/office/drawing/2014/main" id="{74218856-9D4A-5B7F-2069-9A3151750587}"/>
              </a:ext>
            </a:extLst>
          </p:cNvPr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2">
            <a:extLst>
              <a:ext uri="{FF2B5EF4-FFF2-40B4-BE49-F238E27FC236}">
                <a16:creationId xmlns:a16="http://schemas.microsoft.com/office/drawing/2014/main" id="{5B4E2AE6-13F1-643A-57E1-452368E210EC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>
            <a:extLst>
              <a:ext uri="{FF2B5EF4-FFF2-40B4-BE49-F238E27FC236}">
                <a16:creationId xmlns:a16="http://schemas.microsoft.com/office/drawing/2014/main" id="{57014EA3-B204-BB0B-CBFA-E3806C905B6D}"/>
              </a:ext>
            </a:extLst>
          </p:cNvPr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</a:pPr>
            <a:r>
              <a:rPr lang="ko-KR" altLang="en-US" sz="1400" b="1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개선 방향 탐색</a:t>
            </a:r>
            <a:endParaRPr lang="ko-KR" altLang="en-US" sz="1400" b="1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>
            <a:extLst>
              <a:ext uri="{FF2B5EF4-FFF2-40B4-BE49-F238E27FC236}">
                <a16:creationId xmlns:a16="http://schemas.microsoft.com/office/drawing/2014/main" id="{414ADC01-FD93-2DBF-7EE2-A0897A51121D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>
              <a:extLst>
                <a:ext uri="{FF2B5EF4-FFF2-40B4-BE49-F238E27FC236}">
                  <a16:creationId xmlns:a16="http://schemas.microsoft.com/office/drawing/2014/main" id="{589D1E61-ED98-9542-19EE-31C87515F060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>
              <a:extLst>
                <a:ext uri="{FF2B5EF4-FFF2-40B4-BE49-F238E27FC236}">
                  <a16:creationId xmlns:a16="http://schemas.microsoft.com/office/drawing/2014/main" id="{7489FF58-063E-1F1B-08D2-7D4F4C7DA4B4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>
            <a:extLst>
              <a:ext uri="{FF2B5EF4-FFF2-40B4-BE49-F238E27FC236}">
                <a16:creationId xmlns:a16="http://schemas.microsoft.com/office/drawing/2014/main" id="{F45241F0-E5B2-9BAB-2967-6028408850F2}"/>
              </a:ext>
            </a:extLst>
          </p:cNvPr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프로젝트의 부족한 점을 탐색하고 개선할 방향을 탐색하였습니다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9" name="Google Shape;179;p2">
            <a:extLst>
              <a:ext uri="{FF2B5EF4-FFF2-40B4-BE49-F238E27FC236}">
                <a16:creationId xmlns:a16="http://schemas.microsoft.com/office/drawing/2014/main" id="{F37BE203-70E9-DF5C-79E7-22A1E8E4CACE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2" name="Google Shape;212;p2">
            <a:extLst>
              <a:ext uri="{FF2B5EF4-FFF2-40B4-BE49-F238E27FC236}">
                <a16:creationId xmlns:a16="http://schemas.microsoft.com/office/drawing/2014/main" id="{BCE25208-9D81-D082-BBE1-7C1F243B23E2}"/>
              </a:ext>
            </a:extLst>
          </p:cNvPr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13" name="Google Shape;213;p2">
              <a:extLst>
                <a:ext uri="{FF2B5EF4-FFF2-40B4-BE49-F238E27FC236}">
                  <a16:creationId xmlns:a16="http://schemas.microsoft.com/office/drawing/2014/main" id="{E4DC7952-7C71-C54E-2FA2-FE4AA756FB0D}"/>
                </a:ext>
              </a:extLst>
            </p:cNvPr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>
              <a:extLst>
                <a:ext uri="{FF2B5EF4-FFF2-40B4-BE49-F238E27FC236}">
                  <a16:creationId xmlns:a16="http://schemas.microsoft.com/office/drawing/2014/main" id="{7DB3E3E5-D849-6C87-AAE3-A18D62484C2E}"/>
                </a:ext>
              </a:extLst>
            </p:cNvPr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>
            <a:extLst>
              <a:ext uri="{FF2B5EF4-FFF2-40B4-BE49-F238E27FC236}">
                <a16:creationId xmlns:a16="http://schemas.microsoft.com/office/drawing/2014/main" id="{FFE0C698-7A4A-9B46-8A12-84DB91D0F741}"/>
              </a:ext>
            </a:extLst>
          </p:cNvPr>
          <p:cNvSpPr txBox="1"/>
          <p:nvPr/>
        </p:nvSpPr>
        <p:spPr>
          <a:xfrm>
            <a:off x="187531" y="1441537"/>
            <a:ext cx="3253301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altLang="en-US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sym typeface="Malgun Gothic"/>
              </a:rPr>
              <a:t>개선점 및 향후과제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30567E-7BCD-89C1-8E35-9D96760CB23F}"/>
              </a:ext>
            </a:extLst>
          </p:cNvPr>
          <p:cNvSpPr/>
          <p:nvPr/>
        </p:nvSpPr>
        <p:spPr>
          <a:xfrm>
            <a:off x="375588" y="2157882"/>
            <a:ext cx="2880000" cy="584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1. </a:t>
            </a:r>
            <a:r>
              <a:rPr lang="ko-KR" altLang="en-US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문서 변형</a:t>
            </a:r>
            <a:r>
              <a:rPr lang="en-US" altLang="ko-KR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·</a:t>
            </a:r>
            <a:r>
              <a:rPr lang="ko-KR" altLang="en-US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잡음</a:t>
            </a:r>
            <a:r>
              <a:rPr lang="en-US" altLang="ko-KR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·</a:t>
            </a:r>
            <a:r>
              <a:rPr lang="ko-KR" altLang="en-US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스탬프</a:t>
            </a:r>
            <a:r>
              <a:rPr lang="en-US" altLang="ko-KR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</a:t>
            </a:r>
            <a:r>
              <a:rPr lang="ko-KR" altLang="en-US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도장</a:t>
            </a:r>
            <a:r>
              <a:rPr lang="en-US" altLang="ko-KR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·</a:t>
            </a:r>
            <a:r>
              <a:rPr lang="ko-KR" altLang="en-US" sz="1300" spc="-5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필기체 이슈</a:t>
            </a:r>
            <a:endParaRPr lang="en-US" altLang="ko-KR" sz="1300" spc="-50" dirty="0">
              <a:solidFill>
                <a:schemeClr val="tx1"/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F3833B-06F5-AE5F-8B91-D60806195333}"/>
              </a:ext>
            </a:extLst>
          </p:cNvPr>
          <p:cNvSpPr/>
          <p:nvPr/>
        </p:nvSpPr>
        <p:spPr>
          <a:xfrm>
            <a:off x="3527097" y="2157882"/>
            <a:ext cx="2880000" cy="584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2. </a:t>
            </a:r>
            <a:r>
              <a:rPr lang="ko-KR" altLang="en-US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파싱</a:t>
            </a:r>
            <a:r>
              <a:rPr lang="en-US" altLang="ko-KR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검증 단이 약함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A6755D1-14F5-5ACB-A2CC-23D8924127C1}"/>
              </a:ext>
            </a:extLst>
          </p:cNvPr>
          <p:cNvSpPr/>
          <p:nvPr/>
        </p:nvSpPr>
        <p:spPr>
          <a:xfrm>
            <a:off x="6650412" y="2157882"/>
            <a:ext cx="2880000" cy="584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3. </a:t>
            </a:r>
            <a:r>
              <a:rPr lang="ko-KR" altLang="en-US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에러</a:t>
            </a:r>
            <a:r>
              <a:rPr lang="en-US" altLang="ko-KR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·</a:t>
            </a:r>
            <a:r>
              <a:rPr lang="ko-KR" altLang="en-US" sz="1300" dirty="0">
                <a:solidFill>
                  <a:schemeClr val="tx1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재시도 정책 미흡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7B119A-51D6-42BA-85B0-A4B6D87E79AC}"/>
              </a:ext>
            </a:extLst>
          </p:cNvPr>
          <p:cNvSpPr/>
          <p:nvPr/>
        </p:nvSpPr>
        <p:spPr>
          <a:xfrm>
            <a:off x="375588" y="2924944"/>
            <a:ext cx="2880000" cy="171937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7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실제 보험금 청구 서류는 도장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서명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등이 포함되어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스캔 품질저하가 잦습니다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“도장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서명 유무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영역 좌표” 같은 시그널은 누락되는 경우가 많습니다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290643-2BFD-C029-D8AF-A39B171824FA}"/>
              </a:ext>
            </a:extLst>
          </p:cNvPr>
          <p:cNvSpPr/>
          <p:nvPr/>
        </p:nvSpPr>
        <p:spPr>
          <a:xfrm>
            <a:off x="6646308" y="2924944"/>
            <a:ext cx="2880000" cy="171937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7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호출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(Upstage)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재시도 없음</a:t>
            </a:r>
            <a:endParaRPr lang="en-US" altLang="ko-KR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멀티 타깃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이미지 여러 장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DOCX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다수 이미지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처리 흐름에서 개별 페이지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이미지 실패만 재시도하는 로직이 없습니다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 장 오류가 전체 플로우를 멈춥니다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4A7AAF-0EC6-BE0E-CCAE-7240D1076B48}"/>
              </a:ext>
            </a:extLst>
          </p:cNvPr>
          <p:cNvSpPr/>
          <p:nvPr/>
        </p:nvSpPr>
        <p:spPr>
          <a:xfrm>
            <a:off x="3527097" y="2924944"/>
            <a:ext cx="2880000" cy="1719370"/>
          </a:xfrm>
          <a:prstGeom prst="rect">
            <a:avLst/>
          </a:prstGeom>
          <a:solidFill>
            <a:schemeClr val="bg1"/>
          </a:solidFill>
          <a:ln w="44450">
            <a:solidFill>
              <a:schemeClr val="bg1">
                <a:lumMod val="75000"/>
                <a:alpha val="4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문서유형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진단서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입퇴원확인서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처방전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…)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분류 다음 단계인 정규화 파싱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증권번호 패턴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금액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날짜 표준화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기관명 </a:t>
            </a:r>
            <a:r>
              <a:rPr lang="ko-KR" altLang="en-US" sz="12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사전매칭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품질이 전체 효율을 좌우합니다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파싱 규칙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룰베이스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사전 관리가 부족합니다</a:t>
            </a:r>
            <a:r>
              <a:rPr lang="en-US" altLang="ko-KR" sz="12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40B224-092A-F1CD-0850-82DE0DE09AF9}"/>
              </a:ext>
            </a:extLst>
          </p:cNvPr>
          <p:cNvSpPr/>
          <p:nvPr/>
        </p:nvSpPr>
        <p:spPr>
          <a:xfrm>
            <a:off x="375588" y="5157192"/>
            <a:ext cx="9154824" cy="10009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서명</a:t>
            </a:r>
            <a:r>
              <a:rPr lang="en-US" altLang="ko-KR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도장 검출 모델 추가해 누락 서류 자동 식별</a:t>
            </a:r>
            <a:endParaRPr lang="en-US" altLang="ko-KR" sz="1800" b="1" dirty="0">
              <a:solidFill>
                <a:schemeClr val="bg1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② </a:t>
            </a:r>
            <a:r>
              <a:rPr lang="ko-KR" altLang="en-US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문서유형별 파싱 템플릿</a:t>
            </a:r>
            <a:r>
              <a:rPr lang="en-US" altLang="ko-KR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/</a:t>
            </a:r>
            <a:r>
              <a:rPr lang="ko-KR" altLang="en-US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룰 세분화 및 사전 관리 체계화</a:t>
            </a:r>
            <a:endParaRPr lang="en-US" altLang="ko-KR" sz="1800" b="1" dirty="0">
              <a:solidFill>
                <a:schemeClr val="bg1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③ </a:t>
            </a:r>
            <a:r>
              <a:rPr lang="ko-KR" altLang="en-US" sz="1800" b="1" dirty="0" err="1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백오프</a:t>
            </a:r>
            <a:r>
              <a:rPr lang="ko-KR" altLang="en-US" sz="1800" b="1" dirty="0">
                <a:solidFill>
                  <a:schemeClr val="bg1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 코딩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BA4697F-16F8-8C33-D353-FD0595CC9010}"/>
              </a:ext>
            </a:extLst>
          </p:cNvPr>
          <p:cNvSpPr/>
          <p:nvPr/>
        </p:nvSpPr>
        <p:spPr>
          <a:xfrm rot="5400000">
            <a:off x="4776638" y="4742405"/>
            <a:ext cx="360040" cy="3255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33;p2">
            <a:extLst>
              <a:ext uri="{FF2B5EF4-FFF2-40B4-BE49-F238E27FC236}">
                <a16:creationId xmlns:a16="http://schemas.microsoft.com/office/drawing/2014/main" id="{256D4E0A-86B9-F4FB-0F8A-06AFF4D1041A}"/>
              </a:ext>
            </a:extLst>
          </p:cNvPr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향후 과제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1BB51B3-A31F-B55D-0FB5-AD1B9727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Google Shape;180;p2">
            <a:extLst>
              <a:ext uri="{FF2B5EF4-FFF2-40B4-BE49-F238E27FC236}">
                <a16:creationId xmlns:a16="http://schemas.microsoft.com/office/drawing/2014/main" id="{531B6E29-9329-F0D8-2533-15CBDD1CAAA9}"/>
              </a:ext>
            </a:extLst>
          </p:cNvPr>
          <p:cNvSpPr txBox="1"/>
          <p:nvPr/>
        </p:nvSpPr>
        <p:spPr>
          <a:xfrm>
            <a:off x="7506285" y="91934"/>
            <a:ext cx="244937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Ⅳ. </a:t>
            </a:r>
            <a:r>
              <a:rPr lang="ko-KR" altLang="en-US" sz="1500" b="1" spc="-5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기대효과 및 향후 방향</a:t>
            </a:r>
          </a:p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500" b="1" spc="-50" dirty="0">
              <a:solidFill>
                <a:prstClr val="white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76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5B4A3F-DA83-B5A1-549D-39363659B61A}"/>
              </a:ext>
            </a:extLst>
          </p:cNvPr>
          <p:cNvSpPr txBox="1"/>
          <p:nvPr/>
        </p:nvSpPr>
        <p:spPr>
          <a:xfrm>
            <a:off x="2504728" y="2956050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1F4E79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  <a:cs typeface="맑은 고딕 Semilight" panose="020B0502040204020203" pitchFamily="50" charset="-127"/>
              </a:rPr>
              <a:t>End Of Document</a:t>
            </a:r>
            <a:endParaRPr lang="ko-KR" altLang="en-US" sz="4000" b="1" dirty="0">
              <a:solidFill>
                <a:srgbClr val="1F4E79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Picture 2" descr="클로버 ">
            <a:extLst>
              <a:ext uri="{FF2B5EF4-FFF2-40B4-BE49-F238E27FC236}">
                <a16:creationId xmlns:a16="http://schemas.microsoft.com/office/drawing/2014/main" id="{704EA467-5284-9AD5-394D-68C6102B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4B56A23-EDD4-C999-1718-7368F554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92267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82CA222-6CCB-C391-E034-AD9BD6E619DE}"/>
              </a:ext>
            </a:extLst>
          </p:cNvPr>
          <p:cNvSpPr/>
          <p:nvPr/>
        </p:nvSpPr>
        <p:spPr>
          <a:xfrm>
            <a:off x="128464" y="1371601"/>
            <a:ext cx="9625922" cy="5141342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59A0BD6-747F-67F1-88E3-FC0FE24DDDD5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78A34F1-3159-549F-B5D2-4BADDD1895BE}"/>
              </a:ext>
            </a:extLst>
          </p:cNvPr>
          <p:cNvCxnSpPr>
            <a:cxnSpLocks/>
          </p:cNvCxnSpPr>
          <p:nvPr/>
        </p:nvCxnSpPr>
        <p:spPr>
          <a:xfrm>
            <a:off x="0" y="542002"/>
            <a:ext cx="9906000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10">
            <a:extLst>
              <a:ext uri="{FF2B5EF4-FFF2-40B4-BE49-F238E27FC236}">
                <a16:creationId xmlns:a16="http://schemas.microsoft.com/office/drawing/2014/main" id="{8D47F112-DD91-0F33-9DB1-04C7E875DC22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>
              <a:gd name="connsiteX0" fmla="*/ 0 w 2156604"/>
              <a:gd name="connsiteY0" fmla="*/ 0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0 w 2156604"/>
              <a:gd name="connsiteY4" fmla="*/ 0 h 405510"/>
              <a:gd name="connsiteX0" fmla="*/ 241539 w 2156604"/>
              <a:gd name="connsiteY0" fmla="*/ 8626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241539 w 2156604"/>
              <a:gd name="connsiteY4" fmla="*/ 8626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604" h="40551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573556-B6DE-0468-E936-3B83B39046ED}"/>
              </a:ext>
            </a:extLst>
          </p:cNvPr>
          <p:cNvSpPr txBox="1"/>
          <p:nvPr/>
        </p:nvSpPr>
        <p:spPr>
          <a:xfrm>
            <a:off x="7545288" y="99709"/>
            <a:ext cx="232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0799E9B-65B9-588E-A1E3-5E9741819EFC}"/>
              </a:ext>
            </a:extLst>
          </p:cNvPr>
          <p:cNvSpPr txBox="1"/>
          <p:nvPr/>
        </p:nvSpPr>
        <p:spPr>
          <a:xfrm>
            <a:off x="260410" y="99710"/>
            <a:ext cx="4037277" cy="3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1.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프로젝트 및 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 소개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54E7863-E793-A88C-6745-2676E20062C5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텍스트 개체 틀 2">
            <a:extLst>
              <a:ext uri="{FF2B5EF4-FFF2-40B4-BE49-F238E27FC236}">
                <a16:creationId xmlns:a16="http://schemas.microsoft.com/office/drawing/2014/main" id="{2C747634-54EA-7C67-E446-A1D42C7B9293}"/>
              </a:ext>
            </a:extLst>
          </p:cNvPr>
          <p:cNvSpPr txBox="1">
            <a:spLocks/>
          </p:cNvSpPr>
          <p:nvPr/>
        </p:nvSpPr>
        <p:spPr>
          <a:xfrm>
            <a:off x="338987" y="645742"/>
            <a:ext cx="4188069" cy="335070"/>
          </a:xfrm>
          <a:prstGeom prst="rect">
            <a:avLst/>
          </a:prstGeom>
        </p:spPr>
        <p:txBody>
          <a:bodyPr anchor="t"/>
          <a:lstStyle>
            <a:lvl1pPr algn="l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800" baseline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defTabSz="457200">
              <a:defRPr/>
            </a:pPr>
            <a:r>
              <a:rPr lang="ko-KR" altLang="en-US" sz="1400" b="1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기본 현황 및 인원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LINE Seed Sans KR Bold" panose="020B06030202030202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DB05E6B-BABB-5D5A-B771-DAB935D5FDF6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86D21302-BF15-2038-329C-CDF49CF5F0FB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7685352A-E35A-6FB0-8061-2667229FA591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텍스트 개체 틀 2">
            <a:extLst>
              <a:ext uri="{FF2B5EF4-FFF2-40B4-BE49-F238E27FC236}">
                <a16:creationId xmlns:a16="http://schemas.microsoft.com/office/drawing/2014/main" id="{C318A4E7-C561-9817-FDE3-8B23E144BB82}"/>
              </a:ext>
            </a:extLst>
          </p:cNvPr>
          <p:cNvSpPr txBox="1">
            <a:spLocks/>
          </p:cNvSpPr>
          <p:nvPr/>
        </p:nvSpPr>
        <p:spPr>
          <a:xfrm>
            <a:off x="375588" y="946596"/>
            <a:ext cx="8999524" cy="29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064" marR="0" lvl="0" indent="-8206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- OCR</a:t>
            </a:r>
            <a:r>
              <a:rPr kumimoji="1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과 생성형 </a:t>
            </a:r>
            <a:r>
              <a: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AI</a:t>
            </a:r>
            <a:r>
              <a:rPr kumimoji="1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를 활용하여 보험 청구 서류 분류 및 검증 업무 자동화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플랫폼 고도화 프로젝트입니다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.</a:t>
            </a:r>
            <a:r>
              <a:rPr kumimoji="1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 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65D4FF98-0BCE-8D1F-C0F8-CBD2F8713AFD}"/>
              </a:ext>
            </a:extLst>
          </p:cNvPr>
          <p:cNvGrpSpPr/>
          <p:nvPr/>
        </p:nvGrpSpPr>
        <p:grpSpPr>
          <a:xfrm>
            <a:off x="187532" y="1438655"/>
            <a:ext cx="1239508" cy="314456"/>
            <a:chOff x="187532" y="3097985"/>
            <a:chExt cx="1239508" cy="314456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C06068AD-1CEF-3F72-BC52-236531BB054B}"/>
                </a:ext>
              </a:extLst>
            </p:cNvPr>
            <p:cNvGrpSpPr/>
            <p:nvPr/>
          </p:nvGrpSpPr>
          <p:grpSpPr>
            <a:xfrm>
              <a:off x="187532" y="3097985"/>
              <a:ext cx="1239508" cy="314456"/>
              <a:chOff x="1331175" y="1428434"/>
              <a:chExt cx="1239508" cy="314456"/>
            </a:xfrm>
          </p:grpSpPr>
          <p:sp>
            <p:nvSpPr>
              <p:cNvPr id="165" name="자유형 116">
                <a:extLst>
                  <a:ext uri="{FF2B5EF4-FFF2-40B4-BE49-F238E27FC236}">
                    <a16:creationId xmlns:a16="http://schemas.microsoft.com/office/drawing/2014/main" id="{22D85642-F17E-56A6-6829-BF01CEE9DFFF}"/>
                  </a:ext>
                </a:extLst>
              </p:cNvPr>
              <p:cNvSpPr/>
              <p:nvPr/>
            </p:nvSpPr>
            <p:spPr>
              <a:xfrm>
                <a:off x="1620336" y="1428435"/>
                <a:ext cx="950347" cy="314455"/>
              </a:xfrm>
              <a:custGeom>
                <a:avLst/>
                <a:gdLst>
                  <a:gd name="connsiteX0" fmla="*/ 0 w 950347"/>
                  <a:gd name="connsiteY0" fmla="*/ 0 h 314455"/>
                  <a:gd name="connsiteX1" fmla="*/ 801022 w 950347"/>
                  <a:gd name="connsiteY1" fmla="*/ 0 h 314455"/>
                  <a:gd name="connsiteX2" fmla="*/ 950347 w 950347"/>
                  <a:gd name="connsiteY2" fmla="*/ 314455 h 314455"/>
                  <a:gd name="connsiteX3" fmla="*/ 0 w 950347"/>
                  <a:gd name="connsiteY3" fmla="*/ 314455 h 314455"/>
                  <a:gd name="connsiteX4" fmla="*/ 0 w 950347"/>
                  <a:gd name="connsiteY4" fmla="*/ 0 h 31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347" h="314455">
                    <a:moveTo>
                      <a:pt x="0" y="0"/>
                    </a:moveTo>
                    <a:lnTo>
                      <a:pt x="801022" y="0"/>
                    </a:lnTo>
                    <a:lnTo>
                      <a:pt x="950347" y="314455"/>
                    </a:lnTo>
                    <a:lnTo>
                      <a:pt x="0" y="31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FDC74C4D-D65C-6AB4-0E0E-DC6BF6052243}"/>
                  </a:ext>
                </a:extLst>
              </p:cNvPr>
              <p:cNvSpPr/>
              <p:nvPr/>
            </p:nvSpPr>
            <p:spPr>
              <a:xfrm>
                <a:off x="1331175" y="1428434"/>
                <a:ext cx="630284" cy="314456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AC8E414-0896-1D5F-3398-D64B693D90DD}"/>
                </a:ext>
              </a:extLst>
            </p:cNvPr>
            <p:cNvSpPr txBox="1"/>
            <p:nvPr/>
          </p:nvSpPr>
          <p:spPr>
            <a:xfrm>
              <a:off x="200025" y="3123345"/>
              <a:ext cx="1135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맑은 고딕 Semilight" panose="020B0502040204020203" pitchFamily="50" charset="-127"/>
                </a:rPr>
                <a:t>기본 현황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F702B0-2D60-9A94-1F54-55B1FAFEC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2553"/>
              </p:ext>
            </p:extLst>
          </p:nvPr>
        </p:nvGraphicFramePr>
        <p:xfrm>
          <a:off x="187533" y="1764304"/>
          <a:ext cx="9507787" cy="3203288"/>
        </p:xfrm>
        <a:graphic>
          <a:graphicData uri="http://schemas.openxmlformats.org/drawingml/2006/table">
            <a:tbl>
              <a:tblPr/>
              <a:tblGrid>
                <a:gridCol w="1828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476">
                  <a:extLst>
                    <a:ext uri="{9D8B030D-6E8A-4147-A177-3AD203B41FA5}">
                      <a16:colId xmlns:a16="http://schemas.microsoft.com/office/drawing/2014/main" val="1055971350"/>
                    </a:ext>
                  </a:extLst>
                </a:gridCol>
                <a:gridCol w="1808703">
                  <a:extLst>
                    <a:ext uri="{9D8B030D-6E8A-4147-A177-3AD203B41FA5}">
                      <a16:colId xmlns:a16="http://schemas.microsoft.com/office/drawing/2014/main" val="1368345997"/>
                    </a:ext>
                  </a:extLst>
                </a:gridCol>
                <a:gridCol w="2601184">
                  <a:extLst>
                    <a:ext uri="{9D8B030D-6E8A-4147-A177-3AD203B41FA5}">
                      <a16:colId xmlns:a16="http://schemas.microsoft.com/office/drawing/2014/main" val="2728590974"/>
                    </a:ext>
                  </a:extLst>
                </a:gridCol>
              </a:tblGrid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프로젝트명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OCR/AI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 보험 청구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Process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고도화</a:t>
                      </a:r>
                    </a:p>
                  </a:txBody>
                  <a:tcPr marL="72000" marR="17907" marT="17907" marB="17907"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1" i="0" u="none" strike="noStrike" kern="1200" spc="0" dirty="0" err="1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팀명</a:t>
                      </a:r>
                      <a:endParaRPr lang="en-US" altLang="ko-KR" sz="1050" b="1" i="0" u="none" strike="noStrike" kern="1200" spc="0" dirty="0">
                        <a:solidFill>
                          <a:schemeClr val="bg1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72000" marR="17907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맑은 고딕 Semilight" panose="020B0502040204020203" pitchFamily="50" charset="-127"/>
                        </a:rPr>
                        <a:t>2YMC</a:t>
                      </a:r>
                    </a:p>
                  </a:txBody>
                  <a:tcPr marL="72000" marR="17907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9137"/>
                  </a:ext>
                </a:extLst>
              </a:tr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팀 구성원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팀장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김민석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팀원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김예림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정예찬</a:t>
                      </a:r>
                      <a:endParaRPr lang="ko-KR" altLang="en-US" sz="10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092980"/>
                  </a:ext>
                </a:extLst>
              </a:tr>
              <a:tr h="25218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수행기관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삼정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KPMG Future Academy 7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18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ea typeface="가는각진제목체"/>
                        </a:defRPr>
                      </a:lvl9pPr>
                    </a:lstStyle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수행기간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2025.10.30 ~ 2025.11.06 (6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日간 수행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프로젝트 주제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보험 청구 서류 분류 및 검증 업무 자동화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788058"/>
                  </a:ext>
                </a:extLst>
              </a:tr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핵심 타겟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보험금 청구 고객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  <a:p>
                      <a:pPr marL="0" indent="0" rtl="0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보험사 및 청구 담당자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477998"/>
                  </a:ext>
                </a:extLst>
              </a:tr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수행 도구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rtl="0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개발환경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: Python3.12</a:t>
                      </a:r>
                    </a:p>
                    <a:p>
                      <a:pPr marL="171450" indent="-171450" rtl="0">
                        <a:buFontTx/>
                        <a:buChar char="-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웹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UI :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Streamlit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  <a:p>
                      <a:pPr marL="0" indent="0" rtl="0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DB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관리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: MySQL</a:t>
                      </a:r>
                    </a:p>
                    <a:p>
                      <a:pPr rtl="0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문서 파싱 엔진 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: Upstage</a:t>
                      </a:r>
                    </a:p>
                    <a:p>
                      <a:pPr rtl="0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- LLM: OpenAI gpt-5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732584"/>
                  </a:ext>
                </a:extLst>
              </a:tr>
              <a:tr h="2521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i="0" u="none" strike="noStrike" kern="1200" spc="0" dirty="0">
                          <a:solidFill>
                            <a:schemeClr val="bg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필수 기능</a:t>
                      </a:r>
                    </a:p>
                  </a:txBody>
                  <a:tcPr marL="17907" marR="17907" marT="17907" marB="17907" anchor="ctr">
                    <a:lnL>
                      <a:noFill/>
                    </a:lnL>
                    <a:lnR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서류 자료 분류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(Upstage Document AI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서류 검색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(Upstage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혹은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Elasticsearch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검증 절차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(gpt-4o, open ai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와 같은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LLM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33970"/>
                  </a:ext>
                </a:extLst>
              </a:tr>
            </a:tbl>
          </a:graphicData>
        </a:graphic>
      </p:graphicFrame>
      <p:sp>
        <p:nvSpPr>
          <p:cNvPr id="4" name="직사각형 195">
            <a:extLst>
              <a:ext uri="{FF2B5EF4-FFF2-40B4-BE49-F238E27FC236}">
                <a16:creationId xmlns:a16="http://schemas.microsoft.com/office/drawing/2014/main" id="{A1DEEE99-AE06-A1F7-44F4-AF9DDB17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72" y="5157192"/>
            <a:ext cx="2923828" cy="1158806"/>
          </a:xfrm>
          <a:prstGeom prst="roundRect">
            <a:avLst/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" tIns="46800" rIns="54000" bIns="46800" anchor="ctr"/>
          <a:lstStyle/>
          <a:p>
            <a:pPr marL="177800" marR="0" lvl="0" indent="-177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95">
            <a:extLst>
              <a:ext uri="{FF2B5EF4-FFF2-40B4-BE49-F238E27FC236}">
                <a16:creationId xmlns:a16="http://schemas.microsoft.com/office/drawing/2014/main" id="{B57B8949-5A6F-1EE0-A443-7D401B926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019" y="5157192"/>
            <a:ext cx="2923828" cy="1158806"/>
          </a:xfrm>
          <a:prstGeom prst="roundRect">
            <a:avLst/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" tIns="46800" rIns="54000" bIns="46800" anchor="ctr"/>
          <a:lstStyle/>
          <a:p>
            <a:pPr marL="177800" marR="0" lvl="0" indent="-177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95">
            <a:extLst>
              <a:ext uri="{FF2B5EF4-FFF2-40B4-BE49-F238E27FC236}">
                <a16:creationId xmlns:a16="http://schemas.microsoft.com/office/drawing/2014/main" id="{A090F57E-D787-CB9C-49E4-EA48140A9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065" y="5148565"/>
            <a:ext cx="2923828" cy="1158806"/>
          </a:xfrm>
          <a:prstGeom prst="roundRect">
            <a:avLst/>
          </a:prstGeom>
          <a:solidFill>
            <a:schemeClr val="bg1"/>
          </a:solidFill>
          <a:ln w="6350" algn="ctr">
            <a:noFill/>
            <a:round/>
            <a:headEnd/>
            <a:tailE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54000" tIns="46800" rIns="54000" bIns="46800" anchor="ctr"/>
          <a:lstStyle/>
          <a:p>
            <a:pPr marL="177800" marR="0" lvl="0" indent="-177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B51886C-58DE-F599-A2B2-C3CE8BE56C3D}"/>
              </a:ext>
            </a:extLst>
          </p:cNvPr>
          <p:cNvSpPr/>
          <p:nvPr/>
        </p:nvSpPr>
        <p:spPr>
          <a:xfrm>
            <a:off x="3721291" y="5394203"/>
            <a:ext cx="2242867" cy="887186"/>
          </a:xfrm>
          <a:prstGeom prst="roundRect">
            <a:avLst>
              <a:gd name="adj" fmla="val 118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양쪽 모서리가 둥근 사각형 17">
            <a:extLst>
              <a:ext uri="{FF2B5EF4-FFF2-40B4-BE49-F238E27FC236}">
                <a16:creationId xmlns:a16="http://schemas.microsoft.com/office/drawing/2014/main" id="{D35CFF35-62F7-E783-C64E-2D5507C81686}"/>
              </a:ext>
            </a:extLst>
          </p:cNvPr>
          <p:cNvSpPr/>
          <p:nvPr/>
        </p:nvSpPr>
        <p:spPr>
          <a:xfrm>
            <a:off x="3584848" y="5218304"/>
            <a:ext cx="2689386" cy="252820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3D9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-5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김예림</a:t>
            </a:r>
            <a:r>
              <a:rPr kumimoji="0" lang="ko-KR" altLang="en-US" sz="1100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0" lang="ko-KR" altLang="en-US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팀원</a:t>
            </a:r>
            <a:endParaRPr kumimoji="0" lang="ko-KR" altLang="en-US" sz="1100" i="0" u="none" strike="noStrike" kern="0" cap="none" spc="-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16E330-6895-D997-6C71-2BC6871DDF98}"/>
              </a:ext>
            </a:extLst>
          </p:cNvPr>
          <p:cNvSpPr/>
          <p:nvPr/>
        </p:nvSpPr>
        <p:spPr>
          <a:xfrm>
            <a:off x="4369039" y="5532742"/>
            <a:ext cx="159511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200" b="0" i="0" u="none" strike="noStrike" kern="0" cap="none" spc="-1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피그</a:t>
            </a:r>
            <a:r>
              <a:rPr kumimoji="0" lang="ko-KR" altLang="en-US" sz="1200" kern="0" spc="-1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마 구현</a:t>
            </a:r>
            <a:endParaRPr kumimoji="0" lang="en-US" altLang="ko-KR" sz="1200" kern="0" spc="-10" dirty="0">
              <a:solidFill>
                <a:prstClr val="black">
                  <a:lumMod val="65000"/>
                  <a:lumOff val="3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재무</a:t>
            </a:r>
            <a:r>
              <a:rPr kumimoji="0" lang="en-US" altLang="ko-KR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회계 관심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200" kern="0" spc="-1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INTJ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3C2313-CC9D-3384-9557-05CD1B13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864" y="5573742"/>
            <a:ext cx="521097" cy="61617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B17966-B54D-BF10-11DB-1B7B571D13C7}"/>
              </a:ext>
            </a:extLst>
          </p:cNvPr>
          <p:cNvSpPr/>
          <p:nvPr/>
        </p:nvSpPr>
        <p:spPr>
          <a:xfrm>
            <a:off x="554541" y="5382630"/>
            <a:ext cx="2242867" cy="887186"/>
          </a:xfrm>
          <a:prstGeom prst="roundRect">
            <a:avLst>
              <a:gd name="adj" fmla="val 118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양쪽 모서리가 둥근 사각형 17">
            <a:extLst>
              <a:ext uri="{FF2B5EF4-FFF2-40B4-BE49-F238E27FC236}">
                <a16:creationId xmlns:a16="http://schemas.microsoft.com/office/drawing/2014/main" id="{9ABE24EA-6EEA-7D5D-C808-2FD46AA0F963}"/>
              </a:ext>
            </a:extLst>
          </p:cNvPr>
          <p:cNvSpPr/>
          <p:nvPr/>
        </p:nvSpPr>
        <p:spPr>
          <a:xfrm>
            <a:off x="377530" y="5206731"/>
            <a:ext cx="2662799" cy="252820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41C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김민석</a:t>
            </a:r>
            <a:r>
              <a:rPr kumimoji="0" lang="ko-KR" altLang="en-US" sz="1100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0" lang="ko-KR" altLang="en-US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팀장</a:t>
            </a:r>
            <a:endParaRPr kumimoji="0" lang="ko-KR" altLang="en-US" sz="1100" i="0" u="none" strike="noStrike" kern="0" cap="none" spc="-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3F07D1-3603-3410-F2EE-3EDB314E8B76}"/>
              </a:ext>
            </a:extLst>
          </p:cNvPr>
          <p:cNvSpPr/>
          <p:nvPr/>
        </p:nvSpPr>
        <p:spPr>
          <a:xfrm>
            <a:off x="1248296" y="5518346"/>
            <a:ext cx="159511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빅데이터 핸들링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200" kern="0" spc="-1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데이터분석가 관심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ISFJ</a:t>
            </a:r>
            <a:endParaRPr kumimoji="0" lang="ko-KR" altLang="en-US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E07955A4-3DAA-A380-2896-503B77380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504" y="5573591"/>
            <a:ext cx="546982" cy="57226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33362E-2D00-1FD4-8616-4464F51D19AA}"/>
              </a:ext>
            </a:extLst>
          </p:cNvPr>
          <p:cNvSpPr/>
          <p:nvPr/>
        </p:nvSpPr>
        <p:spPr>
          <a:xfrm>
            <a:off x="7046296" y="5394203"/>
            <a:ext cx="2242867" cy="887186"/>
          </a:xfrm>
          <a:prstGeom prst="roundRect">
            <a:avLst>
              <a:gd name="adj" fmla="val 118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양쪽 모서리가 둥근 사각형 17">
            <a:extLst>
              <a:ext uri="{FF2B5EF4-FFF2-40B4-BE49-F238E27FC236}">
                <a16:creationId xmlns:a16="http://schemas.microsoft.com/office/drawing/2014/main" id="{8874D003-0D47-24BC-D05D-696906F1B514}"/>
              </a:ext>
            </a:extLst>
          </p:cNvPr>
          <p:cNvSpPr/>
          <p:nvPr/>
        </p:nvSpPr>
        <p:spPr>
          <a:xfrm>
            <a:off x="6825209" y="5218304"/>
            <a:ext cx="2687214" cy="252820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99C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-5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정예찬</a:t>
            </a:r>
            <a:r>
              <a:rPr kumimoji="0" lang="ko-KR" altLang="en-US" sz="1100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0" lang="ko-KR" altLang="en-US" i="0" u="none" strike="noStrike" kern="0" cap="none" spc="-5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팀원</a:t>
            </a:r>
            <a:endParaRPr kumimoji="0" lang="ko-KR" altLang="en-US" sz="1100" i="0" u="none" strike="noStrike" kern="0" cap="none" spc="-5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3AB3FF-C9FF-D8DD-50D6-ACB21E6C4EE0}"/>
              </a:ext>
            </a:extLst>
          </p:cNvPr>
          <p:cNvSpPr/>
          <p:nvPr/>
        </p:nvSpPr>
        <p:spPr>
          <a:xfrm>
            <a:off x="7633483" y="5532742"/>
            <a:ext cx="165568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기획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IT/DX </a:t>
            </a:r>
            <a:r>
              <a:rPr kumimoji="0" lang="ko-KR" altLang="en-US" sz="1200" b="0" i="0" u="none" strike="noStrike" kern="0" cap="none" spc="-1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컨설팅 관심</a:t>
            </a:r>
            <a:endParaRPr kumimoji="0" lang="en-US" altLang="ko-KR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1200" kern="0" spc="-1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INTP</a:t>
            </a:r>
            <a:endParaRPr kumimoji="0" lang="ko-KR" altLang="en-US" sz="1200" b="0" i="0" u="none" strike="noStrike" kern="0" cap="none" spc="-1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8F34181-DDF2-FCB3-F1B5-28CE59945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0425" y="5606041"/>
            <a:ext cx="522855" cy="54043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158B8D14-ABCB-C6C2-B521-E05E8A3D871F}"/>
              </a:ext>
            </a:extLst>
          </p:cNvPr>
          <p:cNvSpPr/>
          <p:nvPr/>
        </p:nvSpPr>
        <p:spPr>
          <a:xfrm>
            <a:off x="3220079" y="5710349"/>
            <a:ext cx="198808" cy="1974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D558C58-5D0F-4490-2E67-43F120247175}"/>
              </a:ext>
            </a:extLst>
          </p:cNvPr>
          <p:cNvSpPr/>
          <p:nvPr/>
        </p:nvSpPr>
        <p:spPr>
          <a:xfrm>
            <a:off x="6446200" y="5710349"/>
            <a:ext cx="198808" cy="1974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06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B7B569-239B-900D-9629-3562E1773C2C}"/>
              </a:ext>
            </a:extLst>
          </p:cNvPr>
          <p:cNvSpPr/>
          <p:nvPr/>
        </p:nvSpPr>
        <p:spPr>
          <a:xfrm>
            <a:off x="187531" y="1723843"/>
            <a:ext cx="9530936" cy="4801502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DD33DF-0A44-6663-BED4-F8188D8B5F43}"/>
              </a:ext>
            </a:extLst>
          </p:cNvPr>
          <p:cNvGrpSpPr/>
          <p:nvPr/>
        </p:nvGrpSpPr>
        <p:grpSpPr>
          <a:xfrm>
            <a:off x="331636" y="1899764"/>
            <a:ext cx="9222412" cy="4497146"/>
            <a:chOff x="330537" y="1899764"/>
            <a:chExt cx="4541623" cy="4603906"/>
          </a:xfrm>
        </p:grpSpPr>
        <p:sp>
          <p:nvSpPr>
            <p:cNvPr id="38" name="사각형: 둥근 모서리 143">
              <a:extLst>
                <a:ext uri="{FF2B5EF4-FFF2-40B4-BE49-F238E27FC236}">
                  <a16:creationId xmlns:a16="http://schemas.microsoft.com/office/drawing/2014/main" id="{D1CF35E5-51AC-CB1F-6162-C9D77F44D950}"/>
                </a:ext>
              </a:extLst>
            </p:cNvPr>
            <p:cNvSpPr/>
            <p:nvPr/>
          </p:nvSpPr>
          <p:spPr>
            <a:xfrm>
              <a:off x="330537" y="2021496"/>
              <a:ext cx="4541623" cy="4482174"/>
            </a:xfrm>
            <a:prstGeom prst="roundRect">
              <a:avLst>
                <a:gd name="adj" fmla="val 38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양쪽 모서리가 둥근 사각형 17">
              <a:extLst>
                <a:ext uri="{FF2B5EF4-FFF2-40B4-BE49-F238E27FC236}">
                  <a16:creationId xmlns:a16="http://schemas.microsoft.com/office/drawing/2014/main" id="{FA115212-CC42-E36A-3233-33DC0C35713C}"/>
                </a:ext>
              </a:extLst>
            </p:cNvPr>
            <p:cNvSpPr/>
            <p:nvPr/>
          </p:nvSpPr>
          <p:spPr>
            <a:xfrm>
              <a:off x="330537" y="1899764"/>
              <a:ext cx="4541581" cy="350523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추진 배경</a:t>
              </a: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5197937-CD6C-7AAD-7850-E0E86E3A35DF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44D436A-12F6-C8D6-19F1-0F028FAD0907}"/>
              </a:ext>
            </a:extLst>
          </p:cNvPr>
          <p:cNvCxnSpPr>
            <a:cxnSpLocks/>
          </p:cNvCxnSpPr>
          <p:nvPr/>
        </p:nvCxnSpPr>
        <p:spPr>
          <a:xfrm>
            <a:off x="0" y="542002"/>
            <a:ext cx="9906000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">
            <a:extLst>
              <a:ext uri="{FF2B5EF4-FFF2-40B4-BE49-F238E27FC236}">
                <a16:creationId xmlns:a16="http://schemas.microsoft.com/office/drawing/2014/main" id="{81629E69-FAC9-8513-6414-6EF147DD5A84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>
              <a:gd name="connsiteX0" fmla="*/ 0 w 2156604"/>
              <a:gd name="connsiteY0" fmla="*/ 0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0 w 2156604"/>
              <a:gd name="connsiteY4" fmla="*/ 0 h 405510"/>
              <a:gd name="connsiteX0" fmla="*/ 241539 w 2156604"/>
              <a:gd name="connsiteY0" fmla="*/ 8626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241539 w 2156604"/>
              <a:gd name="connsiteY4" fmla="*/ 8626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604" h="40551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0C51E3-DA5D-3724-6D25-4E3E18CF89B5}"/>
              </a:ext>
            </a:extLst>
          </p:cNvPr>
          <p:cNvSpPr txBox="1"/>
          <p:nvPr/>
        </p:nvSpPr>
        <p:spPr>
          <a:xfrm>
            <a:off x="260410" y="99710"/>
            <a:ext cx="4037277" cy="3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추진 배경 및 목적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B1567E-844C-68DB-36C9-2B04F4A54F1D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텍스트 개체 틀 2">
            <a:extLst>
              <a:ext uri="{FF2B5EF4-FFF2-40B4-BE49-F238E27FC236}">
                <a16:creationId xmlns:a16="http://schemas.microsoft.com/office/drawing/2014/main" id="{25838A16-388A-A22F-73A1-856DBB0DE5E0}"/>
              </a:ext>
            </a:extLst>
          </p:cNvPr>
          <p:cNvSpPr txBox="1">
            <a:spLocks/>
          </p:cNvSpPr>
          <p:nvPr/>
        </p:nvSpPr>
        <p:spPr>
          <a:xfrm>
            <a:off x="338987" y="645742"/>
            <a:ext cx="4188069" cy="335070"/>
          </a:xfrm>
          <a:prstGeom prst="rect">
            <a:avLst/>
          </a:prstGeom>
        </p:spPr>
        <p:txBody>
          <a:bodyPr anchor="t"/>
          <a:lstStyle>
            <a:lvl1pPr algn="l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800" baseline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보험업의 디지털 전환 문제 정의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C710468-D779-2D17-6B1C-7E3DC2E51A39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9EDF614-A7FB-1F18-90D1-01F003491E2E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2B396FB-4026-156F-6794-45BB0EDE3E42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5" name="텍스트 개체 틀 2">
            <a:extLst>
              <a:ext uri="{FF2B5EF4-FFF2-40B4-BE49-F238E27FC236}">
                <a16:creationId xmlns:a16="http://schemas.microsoft.com/office/drawing/2014/main" id="{31805BA7-5A81-2C7E-5B27-611970A0A66B}"/>
              </a:ext>
            </a:extLst>
          </p:cNvPr>
          <p:cNvSpPr txBox="1">
            <a:spLocks/>
          </p:cNvSpPr>
          <p:nvPr/>
        </p:nvSpPr>
        <p:spPr>
          <a:xfrm>
            <a:off x="375588" y="946596"/>
            <a:ext cx="8999524" cy="29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064" marR="0" lvl="0" indent="-8206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kumimoji="0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디지털 전환의 핵심과 보험업의 디지털 전환의 이슈를 </a:t>
            </a: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5Why</a:t>
            </a:r>
            <a:r>
              <a:rPr kumimoji="0"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로 분석하여 문제를 정의 하였습니다</a:t>
            </a:r>
            <a:r>
              <a:rPr kumimoji="0"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.</a:t>
            </a:r>
            <a:endParaRPr kumimoji="1" lang="ko-KR" altLang="en-US" sz="11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9168385-2F08-3AA5-40E3-BC5DD3F4C191}"/>
              </a:ext>
            </a:extLst>
          </p:cNvPr>
          <p:cNvGrpSpPr/>
          <p:nvPr/>
        </p:nvGrpSpPr>
        <p:grpSpPr>
          <a:xfrm>
            <a:off x="187531" y="1428434"/>
            <a:ext cx="2383153" cy="314456"/>
            <a:chOff x="187531" y="1428434"/>
            <a:chExt cx="2383153" cy="314456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80BE753-DCFB-3462-4765-7531FA68D45F}"/>
                </a:ext>
              </a:extLst>
            </p:cNvPr>
            <p:cNvGrpSpPr/>
            <p:nvPr/>
          </p:nvGrpSpPr>
          <p:grpSpPr>
            <a:xfrm>
              <a:off x="187531" y="1428434"/>
              <a:ext cx="2383153" cy="314456"/>
              <a:chOff x="187530" y="1428434"/>
              <a:chExt cx="2383153" cy="314456"/>
            </a:xfrm>
          </p:grpSpPr>
          <p:sp>
            <p:nvSpPr>
              <p:cNvPr id="132" name="자유형 58">
                <a:extLst>
                  <a:ext uri="{FF2B5EF4-FFF2-40B4-BE49-F238E27FC236}">
                    <a16:creationId xmlns:a16="http://schemas.microsoft.com/office/drawing/2014/main" id="{74984D3C-78EC-76CB-8448-56BCAB27CF32}"/>
                  </a:ext>
                </a:extLst>
              </p:cNvPr>
              <p:cNvSpPr/>
              <p:nvPr/>
            </p:nvSpPr>
            <p:spPr>
              <a:xfrm>
                <a:off x="1620336" y="1428435"/>
                <a:ext cx="950347" cy="314455"/>
              </a:xfrm>
              <a:custGeom>
                <a:avLst/>
                <a:gdLst>
                  <a:gd name="connsiteX0" fmla="*/ 0 w 950347"/>
                  <a:gd name="connsiteY0" fmla="*/ 0 h 314455"/>
                  <a:gd name="connsiteX1" fmla="*/ 801022 w 950347"/>
                  <a:gd name="connsiteY1" fmla="*/ 0 h 314455"/>
                  <a:gd name="connsiteX2" fmla="*/ 950347 w 950347"/>
                  <a:gd name="connsiteY2" fmla="*/ 314455 h 314455"/>
                  <a:gd name="connsiteX3" fmla="*/ 0 w 950347"/>
                  <a:gd name="connsiteY3" fmla="*/ 314455 h 314455"/>
                  <a:gd name="connsiteX4" fmla="*/ 0 w 950347"/>
                  <a:gd name="connsiteY4" fmla="*/ 0 h 31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347" h="314455">
                    <a:moveTo>
                      <a:pt x="0" y="0"/>
                    </a:moveTo>
                    <a:lnTo>
                      <a:pt x="801022" y="0"/>
                    </a:lnTo>
                    <a:lnTo>
                      <a:pt x="950347" y="314455"/>
                    </a:lnTo>
                    <a:lnTo>
                      <a:pt x="0" y="31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911D3BE-40D5-226D-E263-92CD3D1D962E}"/>
                  </a:ext>
                </a:extLst>
              </p:cNvPr>
              <p:cNvSpPr/>
              <p:nvPr/>
            </p:nvSpPr>
            <p:spPr>
              <a:xfrm>
                <a:off x="187530" y="1428434"/>
                <a:ext cx="1773929" cy="314456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39A6B8-961B-60B3-3AA1-66E37F883045}"/>
                </a:ext>
              </a:extLst>
            </p:cNvPr>
            <p:cNvSpPr txBox="1"/>
            <p:nvPr/>
          </p:nvSpPr>
          <p:spPr>
            <a:xfrm>
              <a:off x="198961" y="1441537"/>
              <a:ext cx="2260245" cy="28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맑은 고딕 Semilight" panose="020B0502040204020203" pitchFamily="50" charset="-127"/>
                </a:rPr>
                <a:t>주제 선정 배경과 목적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310" name="Slide Number Placeholder 5">
            <a:extLst>
              <a:ext uri="{FF2B5EF4-FFF2-40B4-BE49-F238E27FC236}">
                <a16:creationId xmlns:a16="http://schemas.microsoft.com/office/drawing/2014/main" id="{953B9108-D6D7-9837-D677-D31059D2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13FD78-E8E0-E01A-674A-4B65BC198A26}"/>
              </a:ext>
            </a:extLst>
          </p:cNvPr>
          <p:cNvGrpSpPr/>
          <p:nvPr/>
        </p:nvGrpSpPr>
        <p:grpSpPr>
          <a:xfrm>
            <a:off x="5040287" y="4041687"/>
            <a:ext cx="416769" cy="484749"/>
            <a:chOff x="2149510" y="2713540"/>
            <a:chExt cx="245612" cy="239205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9AF8701-9D52-F926-61F7-E69E51A5F66E}"/>
                </a:ext>
              </a:extLst>
            </p:cNvPr>
            <p:cNvSpPr/>
            <p:nvPr/>
          </p:nvSpPr>
          <p:spPr>
            <a:xfrm>
              <a:off x="2252026" y="2713540"/>
              <a:ext cx="143096" cy="239205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FA1B677-70B2-5E2B-291F-69FE7A2D1E57}"/>
                </a:ext>
              </a:extLst>
            </p:cNvPr>
            <p:cNvSpPr/>
            <p:nvPr/>
          </p:nvSpPr>
          <p:spPr>
            <a:xfrm>
              <a:off x="2149510" y="2713540"/>
              <a:ext cx="143096" cy="239205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B622488-4D3A-5ED9-7E16-A66E6A88550E}"/>
              </a:ext>
            </a:extLst>
          </p:cNvPr>
          <p:cNvSpPr/>
          <p:nvPr/>
        </p:nvSpPr>
        <p:spPr>
          <a:xfrm>
            <a:off x="5574918" y="2577544"/>
            <a:ext cx="3761155" cy="3738454"/>
          </a:xfrm>
          <a:prstGeom prst="roundRect">
            <a:avLst>
              <a:gd name="adj" fmla="val 2626"/>
            </a:avLst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양쪽 모서리가 둥근 사각형 17">
            <a:extLst>
              <a:ext uri="{FF2B5EF4-FFF2-40B4-BE49-F238E27FC236}">
                <a16:creationId xmlns:a16="http://schemas.microsoft.com/office/drawing/2014/main" id="{D5D79B86-F1DD-27D4-36AF-AFE25C57A4D2}"/>
              </a:ext>
            </a:extLst>
          </p:cNvPr>
          <p:cNvSpPr/>
          <p:nvPr/>
        </p:nvSpPr>
        <p:spPr>
          <a:xfrm>
            <a:off x="5564167" y="2350641"/>
            <a:ext cx="3778186" cy="292701"/>
          </a:xfrm>
          <a:prstGeom prst="round2SameRect">
            <a:avLst>
              <a:gd name="adj1" fmla="val 36511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rPr>
              <a:t>5Why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CC00BDDD-F96B-B66B-A642-C10C6A68C781}"/>
              </a:ext>
            </a:extLst>
          </p:cNvPr>
          <p:cNvSpPr/>
          <p:nvPr/>
        </p:nvSpPr>
        <p:spPr>
          <a:xfrm>
            <a:off x="6202446" y="3268554"/>
            <a:ext cx="188541" cy="142355"/>
          </a:xfrm>
          <a:prstGeom prst="downArrow">
            <a:avLst/>
          </a:prstGeom>
          <a:gradFill>
            <a:gsLst>
              <a:gs pos="57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4DEA86-413E-1E37-DF59-45BFA0ABF7D7}"/>
              </a:ext>
            </a:extLst>
          </p:cNvPr>
          <p:cNvSpPr txBox="1"/>
          <p:nvPr/>
        </p:nvSpPr>
        <p:spPr>
          <a:xfrm>
            <a:off x="7545288" y="99709"/>
            <a:ext cx="232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47B60050-FFF2-0599-FE48-EDE2111AB594}"/>
              </a:ext>
            </a:extLst>
          </p:cNvPr>
          <p:cNvSpPr/>
          <p:nvPr/>
        </p:nvSpPr>
        <p:spPr>
          <a:xfrm>
            <a:off x="6202446" y="4018667"/>
            <a:ext cx="188541" cy="142355"/>
          </a:xfrm>
          <a:prstGeom prst="downArrow">
            <a:avLst/>
          </a:prstGeom>
          <a:gradFill>
            <a:gsLst>
              <a:gs pos="57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01E28BE8-6088-C32E-1016-E5848C721F5A}"/>
              </a:ext>
            </a:extLst>
          </p:cNvPr>
          <p:cNvSpPr/>
          <p:nvPr/>
        </p:nvSpPr>
        <p:spPr>
          <a:xfrm>
            <a:off x="6202446" y="4768780"/>
            <a:ext cx="188541" cy="142355"/>
          </a:xfrm>
          <a:prstGeom prst="downArrow">
            <a:avLst/>
          </a:prstGeom>
          <a:gradFill>
            <a:gsLst>
              <a:gs pos="57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3BFC4E3A-3A43-A471-0E02-03629FA4E00D}"/>
              </a:ext>
            </a:extLst>
          </p:cNvPr>
          <p:cNvSpPr/>
          <p:nvPr/>
        </p:nvSpPr>
        <p:spPr>
          <a:xfrm>
            <a:off x="6202446" y="5518893"/>
            <a:ext cx="188541" cy="142355"/>
          </a:xfrm>
          <a:prstGeom prst="downArrow">
            <a:avLst/>
          </a:prstGeom>
          <a:gradFill>
            <a:gsLst>
              <a:gs pos="57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A6AECE-A9F8-A9F9-E234-36A7F0B8DD81}"/>
              </a:ext>
            </a:extLst>
          </p:cNvPr>
          <p:cNvGrpSpPr/>
          <p:nvPr/>
        </p:nvGrpSpPr>
        <p:grpSpPr>
          <a:xfrm>
            <a:off x="5770831" y="2751311"/>
            <a:ext cx="3326647" cy="468095"/>
            <a:chOff x="2682302" y="2751311"/>
            <a:chExt cx="3326647" cy="46809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2494034-6185-4035-67FA-3E122D5BCA3E}"/>
                </a:ext>
              </a:extLst>
            </p:cNvPr>
            <p:cNvSpPr/>
            <p:nvPr/>
          </p:nvSpPr>
          <p:spPr>
            <a:xfrm>
              <a:off x="3147299" y="2766240"/>
              <a:ext cx="2861650" cy="453166"/>
            </a:xfrm>
            <a:prstGeom prst="roundRect">
              <a:avLst>
                <a:gd name="adj" fmla="val 89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C7ADF93-3460-CB35-9DE0-3E2438B8AD75}"/>
                </a:ext>
              </a:extLst>
            </p:cNvPr>
            <p:cNvSpPr/>
            <p:nvPr/>
          </p:nvSpPr>
          <p:spPr>
            <a:xfrm>
              <a:off x="2682302" y="2766240"/>
              <a:ext cx="1101432" cy="453166"/>
            </a:xfrm>
            <a:prstGeom prst="roundRect">
              <a:avLst>
                <a:gd name="adj" fmla="val 8908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3C2B78-FA02-E9C1-2F78-3F738F7638DA}"/>
                </a:ext>
              </a:extLst>
            </p:cNvPr>
            <p:cNvSpPr txBox="1"/>
            <p:nvPr/>
          </p:nvSpPr>
          <p:spPr>
            <a:xfrm>
              <a:off x="2696790" y="2859366"/>
              <a:ext cx="1086944" cy="28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왜 </a:t>
              </a:r>
              <a:r>
                <a:rPr kumimoji="0" lang="ko-KR" altLang="en-US" sz="1150" dirty="0" err="1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느린가</a:t>
              </a:r>
              <a:r>
                <a:rPr kumimoji="0" lang="en-US" altLang="ko-KR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?</a:t>
              </a:r>
              <a:endParaRPr kumimoji="0" lang="ko-KR" altLang="en-US" sz="11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15B12D-5316-0FD6-FFA6-AB227120F5DE}"/>
                </a:ext>
              </a:extLst>
            </p:cNvPr>
            <p:cNvSpPr txBox="1"/>
            <p:nvPr/>
          </p:nvSpPr>
          <p:spPr>
            <a:xfrm>
              <a:off x="3911318" y="2751311"/>
              <a:ext cx="1932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보수적 문화와 수작업 중심 업무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0225AC9-45EB-74A1-D883-BF60D0AF2B6D}"/>
              </a:ext>
            </a:extLst>
          </p:cNvPr>
          <p:cNvGrpSpPr/>
          <p:nvPr/>
        </p:nvGrpSpPr>
        <p:grpSpPr>
          <a:xfrm>
            <a:off x="5598856" y="3489010"/>
            <a:ext cx="3498622" cy="461665"/>
            <a:chOff x="2510327" y="3435430"/>
            <a:chExt cx="3498622" cy="46166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77F69933-160E-BF55-6E17-C18AF1A977C4}"/>
                </a:ext>
              </a:extLst>
            </p:cNvPr>
            <p:cNvSpPr/>
            <p:nvPr/>
          </p:nvSpPr>
          <p:spPr>
            <a:xfrm>
              <a:off x="3147299" y="3436953"/>
              <a:ext cx="2861650" cy="453166"/>
            </a:xfrm>
            <a:prstGeom prst="roundRect">
              <a:avLst>
                <a:gd name="adj" fmla="val 89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D4EEF8AF-2C1A-EE34-BE14-3A48B0D72635}"/>
                </a:ext>
              </a:extLst>
            </p:cNvPr>
            <p:cNvSpPr/>
            <p:nvPr/>
          </p:nvSpPr>
          <p:spPr>
            <a:xfrm>
              <a:off x="2682302" y="3436953"/>
              <a:ext cx="1101432" cy="453166"/>
            </a:xfrm>
            <a:prstGeom prst="roundRect">
              <a:avLst>
                <a:gd name="adj" fmla="val 8908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3ADD0C-4E1A-7AD1-EBD3-59C8AC2EEFE1}"/>
                </a:ext>
              </a:extLst>
            </p:cNvPr>
            <p:cNvSpPr txBox="1"/>
            <p:nvPr/>
          </p:nvSpPr>
          <p:spPr>
            <a:xfrm>
              <a:off x="2510327" y="3507438"/>
              <a:ext cx="1421998" cy="28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왜 수작업인가</a:t>
              </a:r>
              <a:r>
                <a:rPr kumimoji="0" lang="en-US" altLang="ko-KR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?</a:t>
              </a:r>
              <a:endParaRPr kumimoji="0" lang="ko-KR" altLang="en-US" sz="11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5E84F1-92FC-7185-0620-0E4A0584D5D3}"/>
                </a:ext>
              </a:extLst>
            </p:cNvPr>
            <p:cNvSpPr txBox="1"/>
            <p:nvPr/>
          </p:nvSpPr>
          <p:spPr>
            <a:xfrm>
              <a:off x="3911318" y="3435430"/>
              <a:ext cx="1932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필요 서류 多</a:t>
              </a:r>
              <a:r>
                <a:rPr lang="en-US" altLang="ko-KR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</a:t>
              </a:r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양식 다양성 高  자동 분류 시스템 효율 떨어짐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059FD9-9CC4-0E8F-0DB8-06D2E5B22CDF}"/>
              </a:ext>
            </a:extLst>
          </p:cNvPr>
          <p:cNvGrpSpPr/>
          <p:nvPr/>
        </p:nvGrpSpPr>
        <p:grpSpPr>
          <a:xfrm>
            <a:off x="5529929" y="4220279"/>
            <a:ext cx="3567549" cy="491282"/>
            <a:chOff x="2441400" y="4083502"/>
            <a:chExt cx="3567549" cy="491282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8B5024B2-7245-5F60-3D0D-BA5CA1C6321D}"/>
                </a:ext>
              </a:extLst>
            </p:cNvPr>
            <p:cNvSpPr/>
            <p:nvPr/>
          </p:nvSpPr>
          <p:spPr>
            <a:xfrm>
              <a:off x="3147299" y="4107666"/>
              <a:ext cx="2861650" cy="453166"/>
            </a:xfrm>
            <a:prstGeom prst="roundRect">
              <a:avLst>
                <a:gd name="adj" fmla="val 89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5D46A412-8B00-54D5-2055-03C05CA0280E}"/>
                </a:ext>
              </a:extLst>
            </p:cNvPr>
            <p:cNvSpPr/>
            <p:nvPr/>
          </p:nvSpPr>
          <p:spPr>
            <a:xfrm>
              <a:off x="2682302" y="4107666"/>
              <a:ext cx="1101432" cy="453166"/>
            </a:xfrm>
            <a:prstGeom prst="roundRect">
              <a:avLst>
                <a:gd name="adj" fmla="val 8908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5D07C0C-5CF1-7A14-0A70-889B1769D3DD}"/>
                </a:ext>
              </a:extLst>
            </p:cNvPr>
            <p:cNvSpPr txBox="1"/>
            <p:nvPr/>
          </p:nvSpPr>
          <p:spPr>
            <a:xfrm>
              <a:off x="2441400" y="4083502"/>
              <a:ext cx="156532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왜 자동분류가 </a:t>
              </a:r>
              <a:endParaRPr kumimoji="0" lang="en-US" altLang="ko-KR" sz="115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어려운가</a:t>
              </a:r>
              <a:r>
                <a:rPr kumimoji="0" lang="en-US" altLang="ko-KR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?</a:t>
              </a:r>
              <a:endParaRPr kumimoji="0" lang="ko-KR" altLang="en-US" sz="11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6C5189-F305-8905-458E-BD5CF9D45688}"/>
                </a:ext>
              </a:extLst>
            </p:cNvPr>
            <p:cNvSpPr txBox="1"/>
            <p:nvPr/>
          </p:nvSpPr>
          <p:spPr>
            <a:xfrm>
              <a:off x="3887720" y="4113119"/>
              <a:ext cx="1932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비정형 데이터가 구조화되지 않음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2503EA-2348-7BC5-C513-9E6A497C5BA7}"/>
              </a:ext>
            </a:extLst>
          </p:cNvPr>
          <p:cNvGrpSpPr/>
          <p:nvPr/>
        </p:nvGrpSpPr>
        <p:grpSpPr>
          <a:xfrm>
            <a:off x="5576577" y="4981166"/>
            <a:ext cx="3520901" cy="484748"/>
            <a:chOff x="2488048" y="4750882"/>
            <a:chExt cx="3520901" cy="484748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BFF992A3-19B2-549F-B210-62EC1B216491}"/>
                </a:ext>
              </a:extLst>
            </p:cNvPr>
            <p:cNvSpPr/>
            <p:nvPr/>
          </p:nvSpPr>
          <p:spPr>
            <a:xfrm>
              <a:off x="3147299" y="4778379"/>
              <a:ext cx="2861650" cy="453166"/>
            </a:xfrm>
            <a:prstGeom prst="roundRect">
              <a:avLst>
                <a:gd name="adj" fmla="val 89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EDCA3735-2B37-DECF-ACC8-53FA6DC18360}"/>
                </a:ext>
              </a:extLst>
            </p:cNvPr>
            <p:cNvSpPr/>
            <p:nvPr/>
          </p:nvSpPr>
          <p:spPr>
            <a:xfrm>
              <a:off x="2682302" y="4778379"/>
              <a:ext cx="1101432" cy="453166"/>
            </a:xfrm>
            <a:prstGeom prst="roundRect">
              <a:avLst>
                <a:gd name="adj" fmla="val 8908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9FEEA74-197B-8252-0A0A-EF7CECDF0677}"/>
                </a:ext>
              </a:extLst>
            </p:cNvPr>
            <p:cNvSpPr txBox="1"/>
            <p:nvPr/>
          </p:nvSpPr>
          <p:spPr>
            <a:xfrm>
              <a:off x="2488048" y="4750882"/>
              <a:ext cx="151142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왜 구조화되지</a:t>
              </a:r>
              <a:endParaRPr kumimoji="0" lang="en-US" altLang="ko-KR" sz="115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 않는가</a:t>
              </a:r>
              <a:r>
                <a:rPr kumimoji="0" lang="en-US" altLang="ko-KR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?</a:t>
              </a:r>
              <a:endParaRPr kumimoji="0" lang="ko-KR" altLang="en-US" sz="11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1CE0F7-67F0-5B25-77D2-1BAF17705826}"/>
                </a:ext>
              </a:extLst>
            </p:cNvPr>
            <p:cNvSpPr txBox="1"/>
            <p:nvPr/>
          </p:nvSpPr>
          <p:spPr>
            <a:xfrm>
              <a:off x="3906549" y="4767549"/>
              <a:ext cx="1932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레거시 시스템이 비정형 데이터 처리 불가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686848B-D9A8-6169-1DCA-8DAB16394931}"/>
              </a:ext>
            </a:extLst>
          </p:cNvPr>
          <p:cNvGrpSpPr/>
          <p:nvPr/>
        </p:nvGrpSpPr>
        <p:grpSpPr>
          <a:xfrm>
            <a:off x="5556877" y="5735519"/>
            <a:ext cx="3540601" cy="501793"/>
            <a:chOff x="2468348" y="5434609"/>
            <a:chExt cx="3540601" cy="501793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6F8B5B5-B55F-0274-352B-64329B79B62F}"/>
                </a:ext>
              </a:extLst>
            </p:cNvPr>
            <p:cNvSpPr/>
            <p:nvPr/>
          </p:nvSpPr>
          <p:spPr>
            <a:xfrm>
              <a:off x="3147299" y="5449091"/>
              <a:ext cx="2861650" cy="453166"/>
            </a:xfrm>
            <a:prstGeom prst="roundRect">
              <a:avLst>
                <a:gd name="adj" fmla="val 890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933B43D3-A1BB-949C-484B-5AC9580CA170}"/>
                </a:ext>
              </a:extLst>
            </p:cNvPr>
            <p:cNvSpPr/>
            <p:nvPr/>
          </p:nvSpPr>
          <p:spPr>
            <a:xfrm>
              <a:off x="2682302" y="5449091"/>
              <a:ext cx="1101432" cy="453166"/>
            </a:xfrm>
            <a:prstGeom prst="roundRect">
              <a:avLst>
                <a:gd name="adj" fmla="val 8908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70E3432-4063-976D-AF1E-857DE0DC899A}"/>
                </a:ext>
              </a:extLst>
            </p:cNvPr>
            <p:cNvSpPr txBox="1"/>
            <p:nvPr/>
          </p:nvSpPr>
          <p:spPr>
            <a:xfrm>
              <a:off x="2468348" y="5451654"/>
              <a:ext cx="1511424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왜 개선이 지연 되었는가</a:t>
              </a:r>
              <a:r>
                <a:rPr kumimoji="0" lang="en-US" altLang="ko-KR" sz="1150" dirty="0">
                  <a:solidFill>
                    <a:prstClr val="white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?</a:t>
              </a:r>
              <a:endParaRPr kumimoji="0" lang="ko-KR" altLang="en-US" sz="11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99CEDA-B32E-138D-EC82-EBDC7F5E3E54}"/>
                </a:ext>
              </a:extLst>
            </p:cNvPr>
            <p:cNvSpPr txBox="1"/>
            <p:nvPr/>
          </p:nvSpPr>
          <p:spPr>
            <a:xfrm>
              <a:off x="3906549" y="5434609"/>
              <a:ext cx="1932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내부 효율화 </a:t>
              </a:r>
              <a:r>
                <a:rPr lang="en-US" altLang="ko-KR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ROI</a:t>
              </a:r>
              <a:r>
                <a:rPr lang="ko-KR" altLang="en-US" sz="12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 낮게 인식됨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7113D1D-9AFC-7B68-2A6E-60B17615EF80}"/>
              </a:ext>
            </a:extLst>
          </p:cNvPr>
          <p:cNvSpPr/>
          <p:nvPr/>
        </p:nvSpPr>
        <p:spPr>
          <a:xfrm>
            <a:off x="3505904" y="2382761"/>
            <a:ext cx="1447096" cy="3916965"/>
          </a:xfrm>
          <a:prstGeom prst="roundRect">
            <a:avLst>
              <a:gd name="adj" fmla="val 806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BD9D22-22DA-5D71-64B0-76E70ED44D73}"/>
              </a:ext>
            </a:extLst>
          </p:cNvPr>
          <p:cNvSpPr txBox="1"/>
          <p:nvPr/>
        </p:nvSpPr>
        <p:spPr bwMode="auto">
          <a:xfrm>
            <a:off x="3634008" y="2515950"/>
            <a:ext cx="1226960" cy="69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LINE Seed Sans KR Bold" panose="020B0603020203020204" pitchFamily="50" charset="-127"/>
              </a:rPr>
              <a:t>금융 도메인 중 디지털 전환이 가장 느린 곳</a:t>
            </a:r>
            <a:r>
              <a:rPr kumimoji="1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LINE Seed Sans KR Bold" panose="020B0603020203020204" pitchFamily="50" charset="-127"/>
              </a:rPr>
              <a:t>?</a:t>
            </a:r>
            <a:r>
              <a:rPr kumimoji="1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LINE Seed Sans KR Bold" panose="020B0603020203020204" pitchFamily="50" charset="-127"/>
              </a:rPr>
              <a:t> </a:t>
            </a:r>
            <a:endParaRPr kumimoji="1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7B79E5-2409-3B21-0906-0169FCF151FB}"/>
              </a:ext>
            </a:extLst>
          </p:cNvPr>
          <p:cNvSpPr/>
          <p:nvPr/>
        </p:nvSpPr>
        <p:spPr>
          <a:xfrm>
            <a:off x="3555772" y="3394637"/>
            <a:ext cx="1341587" cy="411369"/>
          </a:xfrm>
          <a:prstGeom prst="roundRect">
            <a:avLst>
              <a:gd name="adj" fmla="val 8063"/>
            </a:avLst>
          </a:prstGeom>
          <a:solidFill>
            <a:schemeClr val="bg1"/>
          </a:solidFill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5A96D-2DBA-4667-C518-4CB51311FCC5}"/>
              </a:ext>
            </a:extLst>
          </p:cNvPr>
          <p:cNvSpPr txBox="1"/>
          <p:nvPr/>
        </p:nvSpPr>
        <p:spPr bwMode="auto">
          <a:xfrm>
            <a:off x="3603821" y="3412571"/>
            <a:ext cx="1226960" cy="29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“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보험업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”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C4E64F0-06BB-3CBF-EC51-5401A766B1A6}"/>
              </a:ext>
            </a:extLst>
          </p:cNvPr>
          <p:cNvCxnSpPr>
            <a:cxnSpLocks/>
          </p:cNvCxnSpPr>
          <p:nvPr/>
        </p:nvCxnSpPr>
        <p:spPr>
          <a:xfrm flipH="1">
            <a:off x="4212240" y="4038678"/>
            <a:ext cx="6280" cy="411369"/>
          </a:xfrm>
          <a:prstGeom prst="line">
            <a:avLst/>
          </a:prstGeom>
          <a:ln w="44450">
            <a:solidFill>
              <a:srgbClr val="C0000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C9170FA-D989-5CAB-D6CD-078FB8D85081}"/>
              </a:ext>
            </a:extLst>
          </p:cNvPr>
          <p:cNvSpPr/>
          <p:nvPr/>
        </p:nvSpPr>
        <p:spPr>
          <a:xfrm>
            <a:off x="3555772" y="4708872"/>
            <a:ext cx="1341587" cy="1482971"/>
          </a:xfrm>
          <a:prstGeom prst="roundRect">
            <a:avLst>
              <a:gd name="adj" fmla="val 8063"/>
            </a:avLst>
          </a:prstGeom>
          <a:solidFill>
            <a:schemeClr val="bg1"/>
          </a:solidFill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31CCDA-46B0-4BEE-297E-B2683FE35FD8}"/>
              </a:ext>
            </a:extLst>
          </p:cNvPr>
          <p:cNvSpPr txBox="1"/>
          <p:nvPr/>
        </p:nvSpPr>
        <p:spPr bwMode="auto">
          <a:xfrm>
            <a:off x="3545732" y="4816953"/>
            <a:ext cx="1407268" cy="129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전통적 인지산업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필요 서류 多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금융상품 복잡도 高</a:t>
            </a:r>
            <a:endParaRPr kumimoji="1" lang="en-US" altLang="ko-KR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고객 접근성 低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맑은 고딕 Semilight" panose="020B0502040204020203" pitchFamily="50" charset="-127"/>
              </a:rPr>
              <a:t>법적 규제 상대적 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  <a:p>
            <a:pPr marL="0" marR="0" lvl="0" indent="0" algn="ctr" defTabSz="844083" rtl="0" eaLnBrk="1" fontAlgn="base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8384E1-6DE6-A0BF-483F-3CEFF25ED8AC}"/>
              </a:ext>
            </a:extLst>
          </p:cNvPr>
          <p:cNvSpPr txBox="1"/>
          <p:nvPr/>
        </p:nvSpPr>
        <p:spPr>
          <a:xfrm>
            <a:off x="924951" y="3140968"/>
            <a:ext cx="215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디지털 전환의 핵심</a:t>
            </a:r>
            <a:r>
              <a:rPr lang="en-US" altLang="ko-KR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?</a:t>
            </a:r>
            <a:endParaRPr lang="ko-KR" altLang="en-US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5A977E-C0C9-A4E9-A92F-5D9BE4B13B0A}"/>
              </a:ext>
            </a:extLst>
          </p:cNvPr>
          <p:cNvSpPr txBox="1"/>
          <p:nvPr/>
        </p:nvSpPr>
        <p:spPr>
          <a:xfrm>
            <a:off x="509581" y="4631583"/>
            <a:ext cx="2931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고객 편의성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속도↑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 ↑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상품 복잡도↓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67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B3124-D835-7DC4-B6D7-7CBEF645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EFD344-B191-FEE9-BB8D-1733B91841AD}"/>
              </a:ext>
            </a:extLst>
          </p:cNvPr>
          <p:cNvSpPr/>
          <p:nvPr/>
        </p:nvSpPr>
        <p:spPr>
          <a:xfrm>
            <a:off x="187531" y="1723843"/>
            <a:ext cx="9530936" cy="4801502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39022C-24AA-938E-2829-F7C5E8C2CCF3}"/>
              </a:ext>
            </a:extLst>
          </p:cNvPr>
          <p:cNvGrpSpPr/>
          <p:nvPr/>
        </p:nvGrpSpPr>
        <p:grpSpPr>
          <a:xfrm>
            <a:off x="331636" y="1899764"/>
            <a:ext cx="5485460" cy="4497146"/>
            <a:chOff x="330537" y="1899764"/>
            <a:chExt cx="4541623" cy="4603906"/>
          </a:xfrm>
        </p:grpSpPr>
        <p:sp>
          <p:nvSpPr>
            <p:cNvPr id="38" name="사각형: 둥근 모서리 143">
              <a:extLst>
                <a:ext uri="{FF2B5EF4-FFF2-40B4-BE49-F238E27FC236}">
                  <a16:creationId xmlns:a16="http://schemas.microsoft.com/office/drawing/2014/main" id="{0942F701-AE2D-DB1D-64E9-7AA0F98C2177}"/>
                </a:ext>
              </a:extLst>
            </p:cNvPr>
            <p:cNvSpPr/>
            <p:nvPr/>
          </p:nvSpPr>
          <p:spPr>
            <a:xfrm>
              <a:off x="330537" y="2021496"/>
              <a:ext cx="4541623" cy="4482174"/>
            </a:xfrm>
            <a:prstGeom prst="roundRect">
              <a:avLst>
                <a:gd name="adj" fmla="val 38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양쪽 모서리가 둥근 사각형 17">
              <a:extLst>
                <a:ext uri="{FF2B5EF4-FFF2-40B4-BE49-F238E27FC236}">
                  <a16:creationId xmlns:a16="http://schemas.microsoft.com/office/drawing/2014/main" id="{06FD601B-EF38-0E3F-121C-0553FD73020A}"/>
                </a:ext>
              </a:extLst>
            </p:cNvPr>
            <p:cNvSpPr/>
            <p:nvPr/>
          </p:nvSpPr>
          <p:spPr>
            <a:xfrm>
              <a:off x="330537" y="1899764"/>
              <a:ext cx="4541581" cy="350523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추진 배경 </a:t>
              </a:r>
              <a:r>
                <a:rPr kumimoji="0" lang="ko-KR" altLang="en-US" sz="105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LINE Seed Sans KR Bold" panose="020B0603020203020204" pitchFamily="50" charset="-127"/>
                </a:rPr>
                <a:t>계속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D96F61-E941-B957-3062-683D84C4902B}"/>
              </a:ext>
            </a:extLst>
          </p:cNvPr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0174A703-2213-7D7D-92E3-412309879936}"/>
              </a:ext>
            </a:extLst>
          </p:cNvPr>
          <p:cNvCxnSpPr>
            <a:cxnSpLocks/>
          </p:cNvCxnSpPr>
          <p:nvPr/>
        </p:nvCxnSpPr>
        <p:spPr>
          <a:xfrm>
            <a:off x="0" y="542002"/>
            <a:ext cx="9906000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">
            <a:extLst>
              <a:ext uri="{FF2B5EF4-FFF2-40B4-BE49-F238E27FC236}">
                <a16:creationId xmlns:a16="http://schemas.microsoft.com/office/drawing/2014/main" id="{C4122163-D18B-D041-FEE1-E6FB9331932C}"/>
              </a:ext>
            </a:extLst>
          </p:cNvPr>
          <p:cNvSpPr/>
          <p:nvPr/>
        </p:nvSpPr>
        <p:spPr>
          <a:xfrm>
            <a:off x="7773361" y="67378"/>
            <a:ext cx="2156604" cy="405510"/>
          </a:xfrm>
          <a:custGeom>
            <a:avLst/>
            <a:gdLst>
              <a:gd name="connsiteX0" fmla="*/ 0 w 2156604"/>
              <a:gd name="connsiteY0" fmla="*/ 0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0 w 2156604"/>
              <a:gd name="connsiteY4" fmla="*/ 0 h 405510"/>
              <a:gd name="connsiteX0" fmla="*/ 241539 w 2156604"/>
              <a:gd name="connsiteY0" fmla="*/ 8626 h 405510"/>
              <a:gd name="connsiteX1" fmla="*/ 2156604 w 2156604"/>
              <a:gd name="connsiteY1" fmla="*/ 0 h 405510"/>
              <a:gd name="connsiteX2" fmla="*/ 2156604 w 2156604"/>
              <a:gd name="connsiteY2" fmla="*/ 405510 h 405510"/>
              <a:gd name="connsiteX3" fmla="*/ 0 w 2156604"/>
              <a:gd name="connsiteY3" fmla="*/ 405510 h 405510"/>
              <a:gd name="connsiteX4" fmla="*/ 241539 w 2156604"/>
              <a:gd name="connsiteY4" fmla="*/ 8626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604" h="40551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9D1F82-5298-CF6C-DF9B-89E043126E4C}"/>
              </a:ext>
            </a:extLst>
          </p:cNvPr>
          <p:cNvSpPr txBox="1"/>
          <p:nvPr/>
        </p:nvSpPr>
        <p:spPr>
          <a:xfrm>
            <a:off x="260410" y="99710"/>
            <a:ext cx="4037277" cy="3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추진 배경 및 목적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1C835DA-F58C-6B75-3271-D242B890CF58}"/>
              </a:ext>
            </a:extLst>
          </p:cNvPr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텍스트 개체 틀 2">
            <a:extLst>
              <a:ext uri="{FF2B5EF4-FFF2-40B4-BE49-F238E27FC236}">
                <a16:creationId xmlns:a16="http://schemas.microsoft.com/office/drawing/2014/main" id="{83C8C0C6-F223-85D4-DBE5-F6137CDD0FAE}"/>
              </a:ext>
            </a:extLst>
          </p:cNvPr>
          <p:cNvSpPr txBox="1">
            <a:spLocks/>
          </p:cNvSpPr>
          <p:nvPr/>
        </p:nvSpPr>
        <p:spPr>
          <a:xfrm>
            <a:off x="338987" y="645742"/>
            <a:ext cx="4188069" cy="335070"/>
          </a:xfrm>
          <a:prstGeom prst="rect">
            <a:avLst/>
          </a:prstGeom>
        </p:spPr>
        <p:txBody>
          <a:bodyPr anchor="t"/>
          <a:lstStyle>
            <a:lvl1pPr algn="l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800" baseline="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57785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l"/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65200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w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36675" indent="-180975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•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724025" indent="-196850" algn="l" rtl="0" eaLnBrk="0" fontAlgn="base" latinLnBrk="1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1812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6384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0956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552825" indent="-196850" algn="l" rtl="0" fontAlgn="base" latinLnBrk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har char="–"/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보험 청구 프로세스의 문제점과 개선점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E52C66A-EDCF-A3C7-73F2-7FDD64CE7297}"/>
              </a:ext>
            </a:extLst>
          </p:cNvPr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5A8C780-9FBB-2180-934C-C0F210D298EF}"/>
                </a:ext>
              </a:extLst>
            </p:cNvPr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682BDAB7-8E49-0510-B90F-28C32F334428}"/>
                </a:ext>
              </a:extLst>
            </p:cNvPr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5" name="텍스트 개체 틀 2">
            <a:extLst>
              <a:ext uri="{FF2B5EF4-FFF2-40B4-BE49-F238E27FC236}">
                <a16:creationId xmlns:a16="http://schemas.microsoft.com/office/drawing/2014/main" id="{CF5E0322-CB0B-E976-E130-A3141AB42427}"/>
              </a:ext>
            </a:extLst>
          </p:cNvPr>
          <p:cNvSpPr txBox="1">
            <a:spLocks/>
          </p:cNvSpPr>
          <p:nvPr/>
        </p:nvSpPr>
        <p:spPr>
          <a:xfrm>
            <a:off x="375588" y="946596"/>
            <a:ext cx="8999524" cy="2932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064" marR="0" lvl="0" indent="-8206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- </a:t>
            </a:r>
            <a:r>
              <a:rPr kumimoji="1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보험업의 업무 </a:t>
            </a:r>
            <a:r>
              <a:rPr kumimoji="1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process </a:t>
            </a:r>
            <a:r>
              <a:rPr kumimoji="1" lang="ko-KR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중 보험금 청구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process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OCR/AI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를 활용하여 개선하겠습니다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맑은 고딕 Semilight" panose="020B0502040204020203" pitchFamily="50" charset="-127"/>
              </a:rPr>
              <a:t>.</a:t>
            </a:r>
            <a:endParaRPr kumimoji="1" lang="ko-KR" altLang="en-US" sz="11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맑은 고딕 Semilight" panose="020B0502040204020203" pitchFamily="50" charset="-127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7698239-D773-C745-EFA3-3A9342B1E073}"/>
              </a:ext>
            </a:extLst>
          </p:cNvPr>
          <p:cNvGrpSpPr/>
          <p:nvPr/>
        </p:nvGrpSpPr>
        <p:grpSpPr>
          <a:xfrm>
            <a:off x="187531" y="1428434"/>
            <a:ext cx="2383153" cy="314456"/>
            <a:chOff x="187531" y="1428434"/>
            <a:chExt cx="2383153" cy="314456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D20D8F9C-0D76-70A9-D06E-78CA64C9E00B}"/>
                </a:ext>
              </a:extLst>
            </p:cNvPr>
            <p:cNvGrpSpPr/>
            <p:nvPr/>
          </p:nvGrpSpPr>
          <p:grpSpPr>
            <a:xfrm>
              <a:off x="187531" y="1428434"/>
              <a:ext cx="2383153" cy="314456"/>
              <a:chOff x="187530" y="1428434"/>
              <a:chExt cx="2383153" cy="314456"/>
            </a:xfrm>
          </p:grpSpPr>
          <p:sp>
            <p:nvSpPr>
              <p:cNvPr id="132" name="자유형 58">
                <a:extLst>
                  <a:ext uri="{FF2B5EF4-FFF2-40B4-BE49-F238E27FC236}">
                    <a16:creationId xmlns:a16="http://schemas.microsoft.com/office/drawing/2014/main" id="{425A2E6D-07BE-B4E9-C76B-5B11F329899E}"/>
                  </a:ext>
                </a:extLst>
              </p:cNvPr>
              <p:cNvSpPr/>
              <p:nvPr/>
            </p:nvSpPr>
            <p:spPr>
              <a:xfrm>
                <a:off x="1620336" y="1428435"/>
                <a:ext cx="950347" cy="314455"/>
              </a:xfrm>
              <a:custGeom>
                <a:avLst/>
                <a:gdLst>
                  <a:gd name="connsiteX0" fmla="*/ 0 w 950347"/>
                  <a:gd name="connsiteY0" fmla="*/ 0 h 314455"/>
                  <a:gd name="connsiteX1" fmla="*/ 801022 w 950347"/>
                  <a:gd name="connsiteY1" fmla="*/ 0 h 314455"/>
                  <a:gd name="connsiteX2" fmla="*/ 950347 w 950347"/>
                  <a:gd name="connsiteY2" fmla="*/ 314455 h 314455"/>
                  <a:gd name="connsiteX3" fmla="*/ 0 w 950347"/>
                  <a:gd name="connsiteY3" fmla="*/ 314455 h 314455"/>
                  <a:gd name="connsiteX4" fmla="*/ 0 w 950347"/>
                  <a:gd name="connsiteY4" fmla="*/ 0 h 31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347" h="314455">
                    <a:moveTo>
                      <a:pt x="0" y="0"/>
                    </a:moveTo>
                    <a:lnTo>
                      <a:pt x="801022" y="0"/>
                    </a:lnTo>
                    <a:lnTo>
                      <a:pt x="950347" y="314455"/>
                    </a:lnTo>
                    <a:lnTo>
                      <a:pt x="0" y="31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3E4AF290-4A3D-0E8F-4CB6-1E41C1CD7E80}"/>
                  </a:ext>
                </a:extLst>
              </p:cNvPr>
              <p:cNvSpPr/>
              <p:nvPr/>
            </p:nvSpPr>
            <p:spPr>
              <a:xfrm>
                <a:off x="187530" y="1428434"/>
                <a:ext cx="1773929" cy="314456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46FAA09-4562-FD75-F722-C39E1DD0993A}"/>
                </a:ext>
              </a:extLst>
            </p:cNvPr>
            <p:cNvSpPr txBox="1"/>
            <p:nvPr/>
          </p:nvSpPr>
          <p:spPr>
            <a:xfrm>
              <a:off x="198961" y="1441537"/>
              <a:ext cx="2260245" cy="281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맑은 고딕 Semilight" panose="020B0502040204020203" pitchFamily="50" charset="-127"/>
                </a:rPr>
                <a:t>주제 선정 배경과 목적</a:t>
              </a:r>
            </a:p>
          </p:txBody>
        </p:sp>
      </p:grpSp>
      <p:sp>
        <p:nvSpPr>
          <p:cNvPr id="310" name="Slide Number Placeholder 5">
            <a:extLst>
              <a:ext uri="{FF2B5EF4-FFF2-40B4-BE49-F238E27FC236}">
                <a16:creationId xmlns:a16="http://schemas.microsoft.com/office/drawing/2014/main" id="{5779B818-BADE-E72A-9CF8-E2696525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85BE25-9EFE-68FA-6EF8-18C9F27D69E2}"/>
              </a:ext>
            </a:extLst>
          </p:cNvPr>
          <p:cNvSpPr/>
          <p:nvPr/>
        </p:nvSpPr>
        <p:spPr bwMode="auto">
          <a:xfrm>
            <a:off x="405532" y="5443404"/>
            <a:ext cx="5109934" cy="768854"/>
          </a:xfrm>
          <a:prstGeom prst="roundRect">
            <a:avLst/>
          </a:prstGeom>
          <a:solidFill>
            <a:sysClr val="window" lastClr="FFFFFF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여러 보험 업무 중 </a:t>
            </a:r>
            <a:r>
              <a:rPr kumimoji="1" lang="en-US" altLang="ko-KR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kumimoji="1" lang="ko-KR" altLang="en-US" sz="1600" b="1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보험금 청구 </a:t>
            </a:r>
            <a:r>
              <a:rPr kumimoji="1" lang="en-US" altLang="ko-KR" sz="1600" b="1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Process’</a:t>
            </a:r>
            <a:r>
              <a:rPr lang="ko-KR" altLang="en-US" sz="1600" kern="0" spc="-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</a:t>
            </a:r>
            <a:r>
              <a:rPr kumimoji="1" lang="ko-KR" altLang="en-US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 </a:t>
            </a:r>
            <a:r>
              <a:rPr lang="en-US" altLang="ko-KR" sz="1600" kern="0" spc="-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OCR</a:t>
            </a:r>
            <a:r>
              <a:rPr kumimoji="1" lang="en-US" altLang="ko-KR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+LLM</a:t>
            </a:r>
            <a:r>
              <a:rPr kumimoji="1" lang="ko-KR" altLang="en-US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활용하여</a:t>
            </a:r>
            <a:r>
              <a:rPr kumimoji="1" lang="en-US" altLang="ko-KR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en-US" altLang="ko-KR" sz="1600" kern="0" spc="-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ko-KR" altLang="en-US" sz="160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대고객</a:t>
            </a:r>
            <a:r>
              <a:rPr kumimoji="1" lang="ko-KR" altLang="en-US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서비스인 </a:t>
            </a:r>
            <a:r>
              <a:rPr kumimoji="1" lang="en-US" altLang="ko-KR" sz="1600" b="1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kumimoji="1" lang="ko-KR" altLang="en-US" sz="1600" b="1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보험금 청구 </a:t>
            </a:r>
            <a:r>
              <a:rPr kumimoji="1" lang="en-US" altLang="ko-KR" sz="1600" b="1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Process’ </a:t>
            </a:r>
            <a:r>
              <a:rPr kumimoji="1" lang="ko-KR" altLang="en-US" sz="16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소요 시간 단축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078E79-C60F-0EBB-87A2-AC47C502F8EE}"/>
              </a:ext>
            </a:extLst>
          </p:cNvPr>
          <p:cNvSpPr txBox="1"/>
          <p:nvPr/>
        </p:nvSpPr>
        <p:spPr>
          <a:xfrm>
            <a:off x="7545288" y="99709"/>
            <a:ext cx="232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93E6CE-5ED9-E879-3B9F-FD741D24FDFC}"/>
              </a:ext>
            </a:extLst>
          </p:cNvPr>
          <p:cNvGrpSpPr/>
          <p:nvPr/>
        </p:nvGrpSpPr>
        <p:grpSpPr>
          <a:xfrm>
            <a:off x="426459" y="2329231"/>
            <a:ext cx="5003402" cy="2443471"/>
            <a:chOff x="495834" y="2536175"/>
            <a:chExt cx="5003402" cy="2443471"/>
          </a:xfrm>
        </p:grpSpPr>
        <p:graphicFrame>
          <p:nvGraphicFramePr>
            <p:cNvPr id="19" name="Google Shape;97;p3">
              <a:extLst>
                <a:ext uri="{FF2B5EF4-FFF2-40B4-BE49-F238E27FC236}">
                  <a16:creationId xmlns:a16="http://schemas.microsoft.com/office/drawing/2014/main" id="{B0694539-A75A-0529-1CA3-069A931697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05782314"/>
                </p:ext>
              </p:extLst>
            </p:nvPr>
          </p:nvGraphicFramePr>
          <p:xfrm>
            <a:off x="560512" y="2845996"/>
            <a:ext cx="4938724" cy="21336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105029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1907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8924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08012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9856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구분</a:t>
                        </a:r>
                        <a:endParaRPr sz="18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Pain Point</a:t>
                        </a:r>
                        <a:endParaRPr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원인</a:t>
                        </a:r>
                        <a:endParaRPr sz="18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4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적용</a:t>
                        </a:r>
                        <a:r>
                          <a:rPr lang="en-US" sz="14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4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기술</a:t>
                        </a:r>
                        <a:endParaRPr sz="18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193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보험금 청구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수기 입력, 서류 누락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OCR/자동 분류 시스템 미도입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OCR + LLM 문서 분류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2193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고객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응대</a:t>
                        </a:r>
                        <a:endParaRPr sz="14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반복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문의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대응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부담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FAQ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자동화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미흡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ChatGPT 기반 챗봇</a:t>
                        </a:r>
                        <a:endParaRPr sz="140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2193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보험 심사</a:t>
                        </a:r>
                        <a:endParaRPr sz="140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의료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문서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판독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지연</a:t>
                        </a:r>
                        <a:endParaRPr sz="14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비정형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데이터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처리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한계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LLM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기반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문서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요약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2193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업무 보고</a:t>
                        </a:r>
                        <a:endParaRPr sz="140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보고서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작성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비효율</a:t>
                        </a:r>
                        <a:endParaRPr sz="14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자동화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시스템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부재</a:t>
                        </a:r>
                        <a:endParaRPr sz="14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GPT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기반</a:t>
                        </a:r>
                        <a:r>
                          <a:rPr lang="en-US" sz="1200" u="none" strike="noStrike" cap="none" dirty="0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 자동 </a:t>
                        </a:r>
                        <a:r>
                          <a:rPr lang="en-US" sz="1200" u="none" strike="noStrike" cap="none" dirty="0" err="1">
                            <a:latin typeface="경기천년제목 Medium" panose="02020603020101020101" pitchFamily="18" charset="-127"/>
                            <a:ea typeface="경기천년제목 Medium" panose="02020603020101020101" pitchFamily="18" charset="-127"/>
                          </a:rPr>
                          <a:t>리포트</a:t>
                        </a:r>
                        <a:endParaRPr sz="1200" u="none" strike="noStrike" cap="none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endParaRPr>
                      </a:p>
                    </a:txBody>
                    <a:tcPr marL="91450" marR="91450" marT="45725" marB="45725" anchor="ctr">
                      <a:lnL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C5BE8E-DBA1-750C-42E5-6B660D936F09}"/>
                </a:ext>
              </a:extLst>
            </p:cNvPr>
            <p:cNvSpPr txBox="1"/>
            <p:nvPr/>
          </p:nvSpPr>
          <p:spPr>
            <a:xfrm>
              <a:off x="495834" y="2536175"/>
              <a:ext cx="29312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 </a:t>
              </a:r>
              <a:r>
                <a:rPr lang="ko-KR" altLang="en-US" sz="14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보험업의 업무 분류 및 개선점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6195AD-1FE2-D630-A17A-534C5DC37F49}"/>
              </a:ext>
            </a:extLst>
          </p:cNvPr>
          <p:cNvSpPr/>
          <p:nvPr/>
        </p:nvSpPr>
        <p:spPr>
          <a:xfrm>
            <a:off x="491137" y="3403600"/>
            <a:ext cx="4938724" cy="1369102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5FA8D55-CA01-268D-6601-D8480B01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" t="3432" r="281"/>
          <a:stretch>
            <a:fillRect/>
          </a:stretch>
        </p:blipFill>
        <p:spPr>
          <a:xfrm>
            <a:off x="405531" y="2953344"/>
            <a:ext cx="5109935" cy="466619"/>
          </a:xfrm>
          <a:prstGeom prst="rect">
            <a:avLst/>
          </a:prstGeom>
          <a:ln w="19050">
            <a:solidFill>
              <a:srgbClr val="C00000"/>
            </a:solidFill>
            <a:prstDash val="dash"/>
          </a:ln>
        </p:spPr>
      </p:pic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BC1807D2-754D-EEEC-89CC-A9512BB72BA1}"/>
              </a:ext>
            </a:extLst>
          </p:cNvPr>
          <p:cNvSpPr/>
          <p:nvPr/>
        </p:nvSpPr>
        <p:spPr>
          <a:xfrm>
            <a:off x="2237925" y="4604973"/>
            <a:ext cx="1437987" cy="691436"/>
          </a:xfrm>
          <a:prstGeom prst="downArrow">
            <a:avLst/>
          </a:prstGeom>
          <a:gradFill>
            <a:gsLst>
              <a:gs pos="57000">
                <a:schemeClr val="bg1">
                  <a:lumMod val="75000"/>
                </a:schemeClr>
              </a:gs>
              <a:gs pos="0">
                <a:schemeClr val="bg1">
                  <a:lumMod val="9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EF7C612-BDCC-C037-9A29-ED7013383644}"/>
              </a:ext>
            </a:extLst>
          </p:cNvPr>
          <p:cNvGrpSpPr/>
          <p:nvPr/>
        </p:nvGrpSpPr>
        <p:grpSpPr>
          <a:xfrm>
            <a:off x="5976546" y="1899764"/>
            <a:ext cx="3597818" cy="4497146"/>
            <a:chOff x="330537" y="1899764"/>
            <a:chExt cx="4541623" cy="4603906"/>
          </a:xfrm>
        </p:grpSpPr>
        <p:sp>
          <p:nvSpPr>
            <p:cNvPr id="64" name="사각형: 둥근 모서리 143">
              <a:extLst>
                <a:ext uri="{FF2B5EF4-FFF2-40B4-BE49-F238E27FC236}">
                  <a16:creationId xmlns:a16="http://schemas.microsoft.com/office/drawing/2014/main" id="{15B49DF4-EEC4-9F27-393E-61173EBF0B45}"/>
                </a:ext>
              </a:extLst>
            </p:cNvPr>
            <p:cNvSpPr/>
            <p:nvPr/>
          </p:nvSpPr>
          <p:spPr>
            <a:xfrm>
              <a:off x="330537" y="2021496"/>
              <a:ext cx="4541623" cy="4482174"/>
            </a:xfrm>
            <a:prstGeom prst="roundRect">
              <a:avLst>
                <a:gd name="adj" fmla="val 38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양쪽 모서리가 둥근 사각형 17">
              <a:extLst>
                <a:ext uri="{FF2B5EF4-FFF2-40B4-BE49-F238E27FC236}">
                  <a16:creationId xmlns:a16="http://schemas.microsoft.com/office/drawing/2014/main" id="{1D83E8D1-C1FB-009E-DEF9-C7004D51A580}"/>
                </a:ext>
              </a:extLst>
            </p:cNvPr>
            <p:cNvSpPr/>
            <p:nvPr/>
          </p:nvSpPr>
          <p:spPr>
            <a:xfrm>
              <a:off x="330537" y="1899764"/>
              <a:ext cx="4541581" cy="350523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2E5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LINE Seed Sans KR Bold" panose="020B0603020203020204" pitchFamily="50" charset="-127"/>
                </a:rPr>
                <a:t>목적</a:t>
              </a:r>
              <a:endPara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LINE Seed Sans KR Bold" panose="020B0603020203020204" pitchFamily="50" charset="-127"/>
              </a:endParaRPr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2D09DCDD-E311-A9F2-086F-4FDD939A0E05}"/>
              </a:ext>
            </a:extLst>
          </p:cNvPr>
          <p:cNvSpPr/>
          <p:nvPr/>
        </p:nvSpPr>
        <p:spPr>
          <a:xfrm>
            <a:off x="7185248" y="2380469"/>
            <a:ext cx="1253760" cy="122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0EA12FB-9C22-733A-D5AF-666A79789591}"/>
              </a:ext>
            </a:extLst>
          </p:cNvPr>
          <p:cNvGrpSpPr/>
          <p:nvPr/>
        </p:nvGrpSpPr>
        <p:grpSpPr>
          <a:xfrm>
            <a:off x="6268733" y="3291145"/>
            <a:ext cx="3146130" cy="867328"/>
            <a:chOff x="6065989" y="3639862"/>
            <a:chExt cx="1648365" cy="8673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0" name="Google Shape;145;p2">
              <a:extLst>
                <a:ext uri="{FF2B5EF4-FFF2-40B4-BE49-F238E27FC236}">
                  <a16:creationId xmlns:a16="http://schemas.microsoft.com/office/drawing/2014/main" id="{3753FBD7-554E-54FB-97CD-42A97B5E6C49}"/>
                </a:ext>
              </a:extLst>
            </p:cNvPr>
            <p:cNvSpPr/>
            <p:nvPr/>
          </p:nvSpPr>
          <p:spPr>
            <a:xfrm>
              <a:off x="6065989" y="3772492"/>
              <a:ext cx="1648365" cy="73469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71" name="Google Shape;146;p2">
              <a:extLst>
                <a:ext uri="{FF2B5EF4-FFF2-40B4-BE49-F238E27FC236}">
                  <a16:creationId xmlns:a16="http://schemas.microsoft.com/office/drawing/2014/main" id="{2C1C440C-6EF0-03EC-195B-16865810FC27}"/>
                </a:ext>
              </a:extLst>
            </p:cNvPr>
            <p:cNvSpPr/>
            <p:nvPr/>
          </p:nvSpPr>
          <p:spPr>
            <a:xfrm>
              <a:off x="6065989" y="3639862"/>
              <a:ext cx="1648365" cy="256201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rgbClr val="99CD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lang="ko-KR" altLang="en-US" sz="1200" dirty="0">
                  <a:solidFill>
                    <a:srgbClr val="FFFFFF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"/>
                  <a:sym typeface="Malgun Gothic"/>
                </a:rPr>
                <a:t>고객의 관점에서의 문제해결</a:t>
              </a:r>
              <a:endParaRPr sz="1200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72" name="Google Shape;211;p2">
            <a:extLst>
              <a:ext uri="{FF2B5EF4-FFF2-40B4-BE49-F238E27FC236}">
                <a16:creationId xmlns:a16="http://schemas.microsoft.com/office/drawing/2014/main" id="{25349A7D-7533-4D15-3F2D-9C258BFA7A5F}"/>
              </a:ext>
            </a:extLst>
          </p:cNvPr>
          <p:cNvSpPr txBox="1"/>
          <p:nvPr/>
        </p:nvSpPr>
        <p:spPr>
          <a:xfrm>
            <a:off x="6410117" y="3548956"/>
            <a:ext cx="2964996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“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OCR+LLM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 자동 문서 분류로 보험금 청구 과정을 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</a:pP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자동화하여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고객이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빠르고 정확하게 보험금을 수령하는 </a:t>
            </a:r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</a:pP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경험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제공</a:t>
            </a:r>
            <a:endParaRPr sz="1000" i="0" u="none" strike="noStrike" cap="none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6" name="Google Shape;211;p2">
            <a:extLst>
              <a:ext uri="{FF2B5EF4-FFF2-40B4-BE49-F238E27FC236}">
                <a16:creationId xmlns:a16="http://schemas.microsoft.com/office/drawing/2014/main" id="{77BD5F61-38BB-4F97-0337-85A75A24563C}"/>
              </a:ext>
            </a:extLst>
          </p:cNvPr>
          <p:cNvSpPr txBox="1"/>
          <p:nvPr/>
        </p:nvSpPr>
        <p:spPr>
          <a:xfrm>
            <a:off x="6886088" y="2955703"/>
            <a:ext cx="1911418" cy="32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altLang="en-US" sz="1400" i="0" u="none" strike="noStrike" cap="none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고객</a:t>
            </a:r>
            <a:endParaRPr sz="1400" i="0" u="none" strike="noStrike" cap="none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7F74BBC-82B6-9015-973F-CB4DB86A7A92}"/>
              </a:ext>
            </a:extLst>
          </p:cNvPr>
          <p:cNvSpPr/>
          <p:nvPr/>
        </p:nvSpPr>
        <p:spPr>
          <a:xfrm>
            <a:off x="7185248" y="4437019"/>
            <a:ext cx="1253760" cy="12241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6DA096C-A2E8-B093-6BE2-EED1960EC8F1}"/>
              </a:ext>
            </a:extLst>
          </p:cNvPr>
          <p:cNvGrpSpPr/>
          <p:nvPr/>
        </p:nvGrpSpPr>
        <p:grpSpPr>
          <a:xfrm>
            <a:off x="6268733" y="5347695"/>
            <a:ext cx="3146130" cy="867328"/>
            <a:chOff x="6065989" y="3639862"/>
            <a:chExt cx="1648365" cy="8673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5" name="Google Shape;145;p2">
              <a:extLst>
                <a:ext uri="{FF2B5EF4-FFF2-40B4-BE49-F238E27FC236}">
                  <a16:creationId xmlns:a16="http://schemas.microsoft.com/office/drawing/2014/main" id="{D8767537-262C-258C-9C5F-4D5DF8311994}"/>
                </a:ext>
              </a:extLst>
            </p:cNvPr>
            <p:cNvSpPr/>
            <p:nvPr/>
          </p:nvSpPr>
          <p:spPr>
            <a:xfrm>
              <a:off x="6065989" y="3772492"/>
              <a:ext cx="1648365" cy="73469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86" name="Google Shape;146;p2">
              <a:extLst>
                <a:ext uri="{FF2B5EF4-FFF2-40B4-BE49-F238E27FC236}">
                  <a16:creationId xmlns:a16="http://schemas.microsoft.com/office/drawing/2014/main" id="{5CAA7957-92DC-3B66-7336-59458C6C3B4B}"/>
                </a:ext>
              </a:extLst>
            </p:cNvPr>
            <p:cNvSpPr/>
            <p:nvPr/>
          </p:nvSpPr>
          <p:spPr>
            <a:xfrm>
              <a:off x="6065989" y="3639862"/>
              <a:ext cx="1648365" cy="256201"/>
            </a:xfrm>
            <a:prstGeom prst="round2SameRect">
              <a:avLst>
                <a:gd name="adj1" fmla="val 36511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Malgun Gothic"/>
                <a:buNone/>
              </a:pPr>
              <a:r>
                <a:rPr lang="ko-KR" altLang="en-US" sz="1200" i="0" u="none" strike="noStrike" cap="none" dirty="0">
                  <a:solidFill>
                    <a:srgbClr val="FFFFFF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"/>
                  <a:sym typeface="Malgun Gothic"/>
                </a:rPr>
                <a:t>파워유저</a:t>
              </a:r>
              <a:r>
                <a:rPr lang="en-US" altLang="ko-KR" sz="1200" i="0" u="none" strike="noStrike" cap="none" dirty="0">
                  <a:solidFill>
                    <a:srgbClr val="FFFFFF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"/>
                  <a:sym typeface="Malgun Gothic"/>
                </a:rPr>
                <a:t>*</a:t>
              </a:r>
              <a:r>
                <a:rPr lang="ko-KR" altLang="en-US" sz="1200" i="0" u="none" strike="noStrike" cap="none" dirty="0">
                  <a:solidFill>
                    <a:srgbClr val="FFFFFF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"/>
                  <a:sym typeface="Malgun Gothic"/>
                </a:rPr>
                <a:t>의 관점에서의 문제해결</a:t>
              </a:r>
              <a:endParaRPr sz="1200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87" name="Google Shape;211;p2">
            <a:extLst>
              <a:ext uri="{FF2B5EF4-FFF2-40B4-BE49-F238E27FC236}">
                <a16:creationId xmlns:a16="http://schemas.microsoft.com/office/drawing/2014/main" id="{638FD16C-4298-0316-D3DD-D823993F132C}"/>
              </a:ext>
            </a:extLst>
          </p:cNvPr>
          <p:cNvSpPr txBox="1"/>
          <p:nvPr/>
        </p:nvSpPr>
        <p:spPr>
          <a:xfrm>
            <a:off x="6381581" y="5612134"/>
            <a:ext cx="2963456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altLang="en-US" sz="1000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파워유저는 </a:t>
            </a:r>
            <a:r>
              <a:rPr lang="en-US" altLang="ko-KR" sz="1000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OCR+LLM </a:t>
            </a:r>
            <a:r>
              <a:rPr lang="ko-KR" altLang="en-US" sz="1000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기반 자동 분류 시스템을 통해 </a:t>
            </a:r>
            <a:r>
              <a:rPr lang="ko-KR" altLang="en-US" sz="1000" b="1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단순 검증 업무에서 해방되어</a:t>
            </a:r>
            <a:r>
              <a:rPr lang="en-US" altLang="ko-KR" sz="1000" b="1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, </a:t>
            </a:r>
            <a:r>
              <a:rPr lang="ko-KR" altLang="en-US" sz="1000" b="1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고품질 심사와 고객 응대에 집중</a:t>
            </a:r>
            <a:r>
              <a:rPr lang="ko-KR" altLang="en-US" sz="1000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할 수 있습니다</a:t>
            </a:r>
            <a:r>
              <a:rPr lang="en-US" altLang="ko-KR" sz="1000" i="0" u="none" strike="noStrike" cap="none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000" i="0" u="none" strike="noStrike" cap="none" dirty="0"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88" name="Google Shape;211;p2">
            <a:extLst>
              <a:ext uri="{FF2B5EF4-FFF2-40B4-BE49-F238E27FC236}">
                <a16:creationId xmlns:a16="http://schemas.microsoft.com/office/drawing/2014/main" id="{CE0516B2-CB6C-F4BD-A27B-D450EC9F377F}"/>
              </a:ext>
            </a:extLst>
          </p:cNvPr>
          <p:cNvSpPr txBox="1"/>
          <p:nvPr/>
        </p:nvSpPr>
        <p:spPr>
          <a:xfrm>
            <a:off x="6907600" y="5018414"/>
            <a:ext cx="1911418" cy="32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altLang="en-US" sz="1400" i="0" u="none" strike="noStrike" cap="none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파워유저</a:t>
            </a:r>
            <a:endParaRPr sz="1400" i="0" u="none" strike="noStrike" cap="none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052" name="Picture 4" descr="직장인 ">
            <a:extLst>
              <a:ext uri="{FF2B5EF4-FFF2-40B4-BE49-F238E27FC236}">
                <a16:creationId xmlns:a16="http://schemas.microsoft.com/office/drawing/2014/main" id="{81131767-7043-DB09-83FF-64818AE8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70" y="4572776"/>
            <a:ext cx="477922" cy="47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245;p3">
            <a:extLst>
              <a:ext uri="{FF2B5EF4-FFF2-40B4-BE49-F238E27FC236}">
                <a16:creationId xmlns:a16="http://schemas.microsoft.com/office/drawing/2014/main" id="{EFB56634-A20B-618D-B609-8819639304E2}"/>
              </a:ext>
            </a:extLst>
          </p:cNvPr>
          <p:cNvSpPr txBox="1"/>
          <p:nvPr/>
        </p:nvSpPr>
        <p:spPr>
          <a:xfrm>
            <a:off x="1256055" y="6491364"/>
            <a:ext cx="8593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lgun Gothic"/>
              <a:buNone/>
            </a:pPr>
            <a:r>
              <a:rPr 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파워유저</a:t>
            </a:r>
            <a:r>
              <a:rPr lang="en-US" altLang="ko-KR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업무현장에서 실제로 사용하는 사용자</a:t>
            </a: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" name="Google Shape;201;p2">
            <a:extLst>
              <a:ext uri="{FF2B5EF4-FFF2-40B4-BE49-F238E27FC236}">
                <a16:creationId xmlns:a16="http://schemas.microsoft.com/office/drawing/2014/main" id="{C5047FD9-AFB5-2056-F8D9-E9112DA8CD22}"/>
              </a:ext>
            </a:extLst>
          </p:cNvPr>
          <p:cNvGrpSpPr/>
          <p:nvPr/>
        </p:nvGrpSpPr>
        <p:grpSpPr>
          <a:xfrm>
            <a:off x="7199871" y="2418821"/>
            <a:ext cx="320274" cy="336126"/>
            <a:chOff x="1461449" y="4063836"/>
            <a:chExt cx="271914" cy="285374"/>
          </a:xfrm>
        </p:grpSpPr>
        <p:sp>
          <p:nvSpPr>
            <p:cNvPr id="98" name="Google Shape;202;p2">
              <a:extLst>
                <a:ext uri="{FF2B5EF4-FFF2-40B4-BE49-F238E27FC236}">
                  <a16:creationId xmlns:a16="http://schemas.microsoft.com/office/drawing/2014/main" id="{B6738BB9-F189-AE08-553F-95B0A0D06C46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99CD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00" name="Google Shape;203;p2">
              <a:extLst>
                <a:ext uri="{FF2B5EF4-FFF2-40B4-BE49-F238E27FC236}">
                  <a16:creationId xmlns:a16="http://schemas.microsoft.com/office/drawing/2014/main" id="{7517D338-C98F-C577-AFC0-BBD8DF0CB3E2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1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054" name="Picture 6" descr="customer review ">
            <a:extLst>
              <a:ext uri="{FF2B5EF4-FFF2-40B4-BE49-F238E27FC236}">
                <a16:creationId xmlns:a16="http://schemas.microsoft.com/office/drawing/2014/main" id="{8C53DAF4-0BF3-6793-20CD-C815E5C9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70" y="2490004"/>
            <a:ext cx="478291" cy="47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oogle Shape;201;p2">
            <a:extLst>
              <a:ext uri="{FF2B5EF4-FFF2-40B4-BE49-F238E27FC236}">
                <a16:creationId xmlns:a16="http://schemas.microsoft.com/office/drawing/2014/main" id="{C2A772FE-901C-C5F5-5AEA-0FE3063DE944}"/>
              </a:ext>
            </a:extLst>
          </p:cNvPr>
          <p:cNvGrpSpPr/>
          <p:nvPr/>
        </p:nvGrpSpPr>
        <p:grpSpPr>
          <a:xfrm>
            <a:off x="7199871" y="4523559"/>
            <a:ext cx="320274" cy="336126"/>
            <a:chOff x="1461449" y="4063836"/>
            <a:chExt cx="271914" cy="285374"/>
          </a:xfrm>
        </p:grpSpPr>
        <p:sp>
          <p:nvSpPr>
            <p:cNvPr id="106" name="Google Shape;202;p2">
              <a:extLst>
                <a:ext uri="{FF2B5EF4-FFF2-40B4-BE49-F238E27FC236}">
                  <a16:creationId xmlns:a16="http://schemas.microsoft.com/office/drawing/2014/main" id="{48C64781-4018-3F68-845C-54E4A15D7D90}"/>
                </a:ext>
              </a:extLst>
            </p:cNvPr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11" name="Google Shape;203;p2">
              <a:extLst>
                <a:ext uri="{FF2B5EF4-FFF2-40B4-BE49-F238E27FC236}">
                  <a16:creationId xmlns:a16="http://schemas.microsoft.com/office/drawing/2014/main" id="{C1CF6919-7C1A-C913-5E9C-F13DF3EDD8AC}"/>
                </a:ext>
              </a:extLst>
            </p:cNvPr>
            <p:cNvSpPr txBox="1"/>
            <p:nvPr/>
          </p:nvSpPr>
          <p:spPr>
            <a:xfrm>
              <a:off x="1472016" y="4069649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en-US" altLang="ko-KR" sz="1400" b="1" i="0" u="none" strike="noStrike" cap="none" dirty="0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2</a:t>
              </a:r>
              <a:endParaRPr sz="1400" b="1" i="0" u="none" strike="noStrike" cap="none" dirty="0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ABB1AB6-96B4-B45C-E80A-A47F291589EC}"/>
              </a:ext>
            </a:extLst>
          </p:cNvPr>
          <p:cNvCxnSpPr>
            <a:cxnSpLocks/>
          </p:cNvCxnSpPr>
          <p:nvPr/>
        </p:nvCxnSpPr>
        <p:spPr>
          <a:xfrm>
            <a:off x="6438361" y="4333502"/>
            <a:ext cx="2797253" cy="0"/>
          </a:xfrm>
          <a:prstGeom prst="line">
            <a:avLst/>
          </a:prstGeom>
          <a:ln w="44450">
            <a:solidFill>
              <a:schemeClr val="accent1">
                <a:lumMod val="20000"/>
                <a:lumOff val="80000"/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2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p2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2"/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AS-IS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Pain Point</a:t>
            </a:r>
            <a:endParaRPr kumimoji="0" lang="ko-KR" altLang="en-US" sz="1800" dirty="0">
              <a:solidFill>
                <a:srgbClr val="4472C4">
                  <a:lumMod val="50000"/>
                </a:srgb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LINE Seed Sans KR Bold" panose="020B0603020203020204" pitchFamily="50" charset="-127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Noto Sans Symbols"/>
              <a:buNone/>
            </a:pPr>
            <a:r>
              <a:rPr 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보험 청구 문서 처리 프로세스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6" name="Google Shape;136;p2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137" name="Google Shape;137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9" name="Google Shape;139;p2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현행(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As-Is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) 보험 청구 </a:t>
            </a:r>
            <a:r>
              <a:rPr lang="ko-KR" sz="1100" i="0" u="none" strike="noStrike" cap="none" dirty="0" err="1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프로세스는OCR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+ 수동검증 혼합 구조로 이루어져 있으며,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</a:t>
            </a: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인식 → 분류 → 추출 → 검증까지는 자동화되었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습니다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523484" y="4442784"/>
            <a:ext cx="1427974" cy="1270704"/>
          </a:xfrm>
          <a:custGeom>
            <a:avLst/>
            <a:gdLst/>
            <a:ahLst/>
            <a:cxnLst/>
            <a:rect l="l" t="t" r="r" b="b"/>
            <a:pathLst>
              <a:path w="1427974" h="1270704" extrusionOk="0">
                <a:moveTo>
                  <a:pt x="1007524" y="0"/>
                </a:moveTo>
                <a:lnTo>
                  <a:pt x="420451" y="0"/>
                </a:lnTo>
                <a:cubicBezTo>
                  <a:pt x="375087" y="0"/>
                  <a:pt x="333200" y="24213"/>
                  <a:pt x="310518" y="63450"/>
                </a:cubicBezTo>
                <a:lnTo>
                  <a:pt x="17011" y="571873"/>
                </a:lnTo>
                <a:cubicBezTo>
                  <a:pt x="-5670" y="611168"/>
                  <a:pt x="-5670" y="659536"/>
                  <a:pt x="17011" y="698832"/>
                </a:cubicBezTo>
                <a:lnTo>
                  <a:pt x="310518" y="1207255"/>
                </a:lnTo>
                <a:cubicBezTo>
                  <a:pt x="333200" y="1246550"/>
                  <a:pt x="375087" y="1270705"/>
                  <a:pt x="420451" y="1270705"/>
                </a:cubicBezTo>
                <a:lnTo>
                  <a:pt x="1007524" y="1270705"/>
                </a:lnTo>
                <a:cubicBezTo>
                  <a:pt x="1052887" y="1270705"/>
                  <a:pt x="1094774" y="1246491"/>
                  <a:pt x="1117456" y="1207255"/>
                </a:cubicBezTo>
                <a:lnTo>
                  <a:pt x="1410963" y="698832"/>
                </a:lnTo>
                <a:cubicBezTo>
                  <a:pt x="1433645" y="659536"/>
                  <a:pt x="1433645" y="611168"/>
                  <a:pt x="1410963" y="571873"/>
                </a:cubicBezTo>
                <a:lnTo>
                  <a:pt x="1117515" y="63450"/>
                </a:lnTo>
                <a:cubicBezTo>
                  <a:pt x="1094833" y="24155"/>
                  <a:pt x="1052946" y="0"/>
                  <a:pt x="10075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Arial"/>
              <a:sym typeface="Arial"/>
            </a:endParaRPr>
          </a:p>
        </p:txBody>
      </p:sp>
      <p:grpSp>
        <p:nvGrpSpPr>
          <p:cNvPr id="142" name="Google Shape;142;p2"/>
          <p:cNvGrpSpPr/>
          <p:nvPr/>
        </p:nvGrpSpPr>
        <p:grpSpPr>
          <a:xfrm>
            <a:off x="1084490" y="4300077"/>
            <a:ext cx="320274" cy="336110"/>
            <a:chOff x="1461449" y="4063836"/>
            <a:chExt cx="271914" cy="285359"/>
          </a:xfrm>
        </p:grpSpPr>
        <p:sp>
          <p:nvSpPr>
            <p:cNvPr id="143" name="Google Shape;143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99CD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1482585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4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2"/>
          <p:cNvSpPr/>
          <p:nvPr/>
        </p:nvSpPr>
        <p:spPr>
          <a:xfrm>
            <a:off x="420445" y="5581300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420445" y="5448670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99CD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문서 분류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3434" y="4442784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48" name="Google Shape;148;p2"/>
          <p:cNvGrpSpPr/>
          <p:nvPr/>
        </p:nvGrpSpPr>
        <p:grpSpPr>
          <a:xfrm>
            <a:off x="3564454" y="4300077"/>
            <a:ext cx="320274" cy="336110"/>
            <a:chOff x="1461449" y="4063836"/>
            <a:chExt cx="271914" cy="285359"/>
          </a:xfrm>
        </p:grpSpPr>
        <p:sp>
          <p:nvSpPr>
            <p:cNvPr id="149" name="Google Shape;149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41C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464966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5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1" name="Google Shape;151;p2"/>
          <p:cNvSpPr/>
          <p:nvPr/>
        </p:nvSpPr>
        <p:spPr>
          <a:xfrm>
            <a:off x="2900409" y="5581300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774046" y="5725524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환자명, 병원명, 진단명, 진단코드, 금액, 날짜 등 주요 필드 식별</a:t>
            </a:r>
            <a:endParaRPr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2900409" y="5448669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41C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필드 추출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398" y="4442784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55" name="Google Shape;155;p2"/>
          <p:cNvGrpSpPr/>
          <p:nvPr/>
        </p:nvGrpSpPr>
        <p:grpSpPr>
          <a:xfrm>
            <a:off x="6044418" y="4300077"/>
            <a:ext cx="320274" cy="336110"/>
            <a:chOff x="1461449" y="4063836"/>
            <a:chExt cx="271914" cy="285359"/>
          </a:xfrm>
        </p:grpSpPr>
        <p:sp>
          <p:nvSpPr>
            <p:cNvPr id="156" name="Google Shape;156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3BC2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1476592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6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58" name="Google Shape;158;p2"/>
          <p:cNvSpPr/>
          <p:nvPr/>
        </p:nvSpPr>
        <p:spPr>
          <a:xfrm>
            <a:off x="5380373" y="5581300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5380373" y="5448670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3BC2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데이터검증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3362" y="4442784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61" name="Google Shape;161;p2"/>
          <p:cNvGrpSpPr/>
          <p:nvPr/>
        </p:nvGrpSpPr>
        <p:grpSpPr>
          <a:xfrm>
            <a:off x="8524382" y="4300077"/>
            <a:ext cx="320274" cy="336110"/>
            <a:chOff x="1461449" y="4063836"/>
            <a:chExt cx="271914" cy="285359"/>
          </a:xfrm>
        </p:grpSpPr>
        <p:sp>
          <p:nvSpPr>
            <p:cNvPr id="162" name="Google Shape;162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3D9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1472017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7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64" name="Google Shape;164;p2"/>
          <p:cNvSpPr/>
          <p:nvPr/>
        </p:nvSpPr>
        <p:spPr>
          <a:xfrm>
            <a:off x="7860337" y="5581300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7720506" y="5787501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OCR 결과 ↔ 보험시스템 DB ↔ 병원데이터 비교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7860337" y="5448670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3D9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교차검증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67" name="Google Shape;167;p2"/>
          <p:cNvGrpSpPr/>
          <p:nvPr/>
        </p:nvGrpSpPr>
        <p:grpSpPr>
          <a:xfrm>
            <a:off x="2200336" y="4753378"/>
            <a:ext cx="529168" cy="515364"/>
            <a:chOff x="4188618" y="3162300"/>
            <a:chExt cx="547687" cy="533400"/>
          </a:xfrm>
        </p:grpSpPr>
        <p:sp>
          <p:nvSpPr>
            <p:cNvPr id="168" name="Google Shape;168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70" name="Google Shape;170;p2"/>
          <p:cNvGrpSpPr/>
          <p:nvPr/>
        </p:nvGrpSpPr>
        <p:grpSpPr>
          <a:xfrm>
            <a:off x="4719678" y="4753378"/>
            <a:ext cx="529168" cy="515364"/>
            <a:chOff x="4188618" y="3162300"/>
            <a:chExt cx="547687" cy="533400"/>
          </a:xfrm>
        </p:grpSpPr>
        <p:sp>
          <p:nvSpPr>
            <p:cNvPr id="171" name="Google Shape;171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>
            <a:off x="7199642" y="4753378"/>
            <a:ext cx="529168" cy="515364"/>
            <a:chOff x="4188618" y="3162300"/>
            <a:chExt cx="547687" cy="533400"/>
          </a:xfrm>
        </p:grpSpPr>
        <p:sp>
          <p:nvSpPr>
            <p:cNvPr id="174" name="Google Shape;174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176" name="Google Shape;176;p2"/>
          <p:cNvCxnSpPr>
            <a:stCxn id="177" idx="2"/>
            <a:endCxn id="144" idx="0"/>
          </p:cNvCxnSpPr>
          <p:nvPr/>
        </p:nvCxnSpPr>
        <p:spPr>
          <a:xfrm rot="5400000">
            <a:off x="4130486" y="1000223"/>
            <a:ext cx="433273" cy="6180093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2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7420512" y="99709"/>
            <a:ext cx="244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0" lang="ko-KR" altLang="en-US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6046" y="2000419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82" name="Google Shape;182;p2"/>
          <p:cNvGrpSpPr/>
          <p:nvPr/>
        </p:nvGrpSpPr>
        <p:grpSpPr>
          <a:xfrm>
            <a:off x="4797066" y="1857712"/>
            <a:ext cx="320274" cy="336110"/>
            <a:chOff x="1461449" y="4063836"/>
            <a:chExt cx="271914" cy="285359"/>
          </a:xfrm>
        </p:grpSpPr>
        <p:sp>
          <p:nvSpPr>
            <p:cNvPr id="183" name="Google Shape;183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3BC2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1479633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2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85" name="Google Shape;185;p2"/>
          <p:cNvSpPr/>
          <p:nvPr/>
        </p:nvSpPr>
        <p:spPr>
          <a:xfrm>
            <a:off x="4133020" y="3138935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4024156" y="3356992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회전보정, 노이즈 제거, 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해상도 조정, 여백 제거</a:t>
            </a:r>
            <a:endParaRPr sz="800" i="0" u="none" strike="noStrike" cap="none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4133020" y="3006305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3BC2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전처리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6010" y="2000419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89" name="Google Shape;189;p2"/>
          <p:cNvGrpSpPr/>
          <p:nvPr/>
        </p:nvGrpSpPr>
        <p:grpSpPr>
          <a:xfrm>
            <a:off x="7277030" y="1857712"/>
            <a:ext cx="320274" cy="336110"/>
            <a:chOff x="1461449" y="4063836"/>
            <a:chExt cx="271914" cy="285359"/>
          </a:xfrm>
        </p:grpSpPr>
        <p:sp>
          <p:nvSpPr>
            <p:cNvPr id="190" name="Google Shape;190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41C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1476592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3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177" name="Google Shape;177;p2"/>
          <p:cNvSpPr/>
          <p:nvPr/>
        </p:nvSpPr>
        <p:spPr>
          <a:xfrm>
            <a:off x="6612985" y="3138935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6481458" y="3356992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문서 내 텍스트</a:t>
            </a:r>
            <a:endParaRPr sz="1000" i="0" u="none" strike="noStrike" cap="none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(</a:t>
            </a:r>
            <a:r>
              <a:rPr lang="ko-KR" sz="1000" i="0" u="none" strike="noStrike" cap="none" dirty="0" err="1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한글·영문·숫자</a:t>
            </a:r>
            <a:r>
              <a:rPr lang="ko-KR" sz="1000" i="0" u="none" strike="noStrike" cap="none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등) 인식</a:t>
            </a:r>
            <a:endParaRPr sz="1000" i="0" u="none" strike="noStrike" cap="none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6612985" y="3006305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41C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문자 인식 (OCR)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94" name="Google Shape;194;p2"/>
          <p:cNvGrpSpPr/>
          <p:nvPr/>
        </p:nvGrpSpPr>
        <p:grpSpPr>
          <a:xfrm>
            <a:off x="3432948" y="2293030"/>
            <a:ext cx="529168" cy="515364"/>
            <a:chOff x="4188618" y="3162300"/>
            <a:chExt cx="547687" cy="533400"/>
          </a:xfrm>
        </p:grpSpPr>
        <p:sp>
          <p:nvSpPr>
            <p:cNvPr id="195" name="Google Shape;195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5952290" y="2293030"/>
            <a:ext cx="529168" cy="515364"/>
            <a:chOff x="4188618" y="3162300"/>
            <a:chExt cx="547687" cy="533400"/>
          </a:xfrm>
        </p:grpSpPr>
        <p:sp>
          <p:nvSpPr>
            <p:cNvPr id="198" name="Google Shape;198;p2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pic>
        <p:nvPicPr>
          <p:cNvPr id="200" name="Google Shape;2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082" y="2000419"/>
            <a:ext cx="1425706" cy="1272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01" name="Google Shape;201;p2"/>
          <p:cNvGrpSpPr/>
          <p:nvPr/>
        </p:nvGrpSpPr>
        <p:grpSpPr>
          <a:xfrm>
            <a:off x="2317102" y="1857712"/>
            <a:ext cx="320274" cy="336110"/>
            <a:chOff x="1461449" y="4063836"/>
            <a:chExt cx="271914" cy="285359"/>
          </a:xfrm>
        </p:grpSpPr>
        <p:sp>
          <p:nvSpPr>
            <p:cNvPr id="202" name="Google Shape;202;p2"/>
            <p:cNvSpPr/>
            <p:nvPr/>
          </p:nvSpPr>
          <p:spPr>
            <a:xfrm>
              <a:off x="1461449" y="4063836"/>
              <a:ext cx="271914" cy="271914"/>
            </a:xfrm>
            <a:prstGeom prst="ellipse">
              <a:avLst/>
            </a:prstGeom>
            <a:solidFill>
              <a:srgbClr val="3D9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1472017" y="4069634"/>
              <a:ext cx="250778" cy="27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Malgun Gothic"/>
                <a:buNone/>
              </a:pPr>
              <a:r>
                <a:rPr lang="ko-KR" sz="1400" b="1" i="0" u="none" strike="noStrike" cap="none">
                  <a:solidFill>
                    <a:srgbClr val="FFFFFF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1</a:t>
              </a:r>
              <a:endParaRPr sz="14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04" name="Google Shape;204;p2"/>
          <p:cNvSpPr/>
          <p:nvPr/>
        </p:nvSpPr>
        <p:spPr>
          <a:xfrm>
            <a:off x="1653057" y="3138935"/>
            <a:ext cx="1648365" cy="7346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FFFFFF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05" name="Google Shape;205;p2"/>
          <p:cNvSpPr txBox="1"/>
          <p:nvPr/>
        </p:nvSpPr>
        <p:spPr>
          <a:xfrm>
            <a:off x="1513124" y="3356992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고객이 업로드한 </a:t>
            </a:r>
            <a:r>
              <a:rPr lang="ko-KR" sz="1000" dirty="0" err="1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스캔본</a:t>
            </a:r>
            <a:endParaRPr lang="en-US" altLang="ko-KR" sz="1000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·</a:t>
            </a:r>
            <a:r>
              <a:rPr lang="ko-KR" sz="1000" dirty="0" err="1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사진·PDF</a:t>
            </a:r>
            <a:r>
              <a:rPr lang="ko-KR" sz="1000" dirty="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 등 수집</a:t>
            </a:r>
            <a:endParaRPr sz="1000" i="0" u="none" strike="noStrike" cap="none" dirty="0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1653057" y="3006304"/>
            <a:ext cx="1648365" cy="256201"/>
          </a:xfrm>
          <a:prstGeom prst="round2SameRect">
            <a:avLst>
              <a:gd name="adj1" fmla="val 36511"/>
              <a:gd name="adj2" fmla="val 0"/>
            </a:avLst>
          </a:prstGeom>
          <a:solidFill>
            <a:srgbClr val="3D9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ko-KR" sz="120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alibri"/>
                <a:sym typeface="Calibri"/>
              </a:rPr>
              <a:t>입력</a:t>
            </a:r>
            <a:endParaRPr sz="1200" i="0" u="none" strike="noStrike" cap="none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211" name="Google Shape;211;p2"/>
          <p:cNvSpPr txBox="1"/>
          <p:nvPr/>
        </p:nvSpPr>
        <p:spPr>
          <a:xfrm>
            <a:off x="288918" y="5792247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진단서, 수술확인서, 영수증, 입퇴원확인서 등 자동 분류</a:t>
            </a:r>
            <a:endParaRPr sz="1000" i="0" u="none" strike="noStrike" cap="none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12" name="Google Shape;212;p2"/>
          <p:cNvGrpSpPr/>
          <p:nvPr/>
        </p:nvGrpSpPr>
        <p:grpSpPr>
          <a:xfrm>
            <a:off x="187529" y="1428434"/>
            <a:ext cx="2461215" cy="314456"/>
            <a:chOff x="187529" y="1428434"/>
            <a:chExt cx="4817744" cy="314456"/>
          </a:xfrm>
        </p:grpSpPr>
        <p:sp>
          <p:nvSpPr>
            <p:cNvPr id="213" name="Google Shape;213;p2"/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5" name="Google Shape;215;p2"/>
          <p:cNvSpPr txBox="1"/>
          <p:nvPr/>
        </p:nvSpPr>
        <p:spPr>
          <a:xfrm>
            <a:off x="187531" y="1441537"/>
            <a:ext cx="2461213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보험 청구 </a:t>
            </a:r>
            <a:r>
              <a:rPr 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문서 처리 </a:t>
            </a: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프로세스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6" name="Google Shape;216;p2"/>
          <p:cNvSpPr txBox="1"/>
          <p:nvPr/>
        </p:nvSpPr>
        <p:spPr>
          <a:xfrm>
            <a:off x="5260359" y="5768059"/>
            <a:ext cx="191141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날짜·금액·질병코드 일치 </a:t>
            </a:r>
            <a:endParaRPr sz="1000" i="0" u="none" strike="noStrike" cap="none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algun Gothic"/>
              <a:buNone/>
            </a:pPr>
            <a:r>
              <a:rPr lang="ko-KR" sz="1000" i="0" u="none" strike="noStrike" cap="none">
                <a:solidFill>
                  <a:srgbClr val="1F386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여부 검증/중복 데이터 탐지</a:t>
            </a:r>
            <a:endParaRPr sz="600" i="0" u="none" strike="noStrike" cap="none">
              <a:solidFill>
                <a:srgbClr val="1F386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18" name="Google Shape;218;p2" descr="전처리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8183" y="2298774"/>
            <a:ext cx="558037" cy="55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 descr="텍스트 인식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5190" y="2333077"/>
            <a:ext cx="510644" cy="51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" descr="분류학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8796" y="4716830"/>
            <a:ext cx="616156" cy="6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" descr="데이터 수집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24978" y="2323440"/>
            <a:ext cx="487709" cy="487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" descr="위험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57622" y="4763267"/>
            <a:ext cx="517329" cy="51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" descr="체크리스트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90271" y="4751140"/>
            <a:ext cx="491187" cy="49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" descr="투표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55752" y="4711813"/>
            <a:ext cx="578891" cy="5788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7F9FB3F-75A2-EA49-7D3D-2016603B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/>
          <p:nvPr/>
        </p:nvSpPr>
        <p:spPr>
          <a:xfrm>
            <a:off x="0" y="542002"/>
            <a:ext cx="9906000" cy="7287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0" name="Google Shape;230;p3"/>
          <p:cNvCxnSpPr/>
          <p:nvPr/>
        </p:nvCxnSpPr>
        <p:spPr>
          <a:xfrm>
            <a:off x="0" y="542002"/>
            <a:ext cx="9906000" cy="0"/>
          </a:xfrm>
          <a:prstGeom prst="straightConnector1">
            <a:avLst/>
          </a:prstGeom>
          <a:noFill/>
          <a:ln w="2540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" name="Google Shape;231;p3"/>
          <p:cNvSpPr txBox="1"/>
          <p:nvPr/>
        </p:nvSpPr>
        <p:spPr>
          <a:xfrm>
            <a:off x="260410" y="99710"/>
            <a:ext cx="4037277" cy="3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3. AS-IS </a:t>
            </a:r>
            <a:r>
              <a:rPr kumimoji="0" lang="ko-KR" altLang="en-US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및 </a:t>
            </a:r>
            <a:r>
              <a:rPr kumimoji="0" lang="en-US" altLang="ko-KR" sz="1800" dirty="0">
                <a:solidFill>
                  <a:srgbClr val="4472C4">
                    <a:lumMod val="5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LINE Seed Sans KR Bold" panose="020B0603020203020204" pitchFamily="50" charset="-127"/>
              </a:rPr>
              <a:t>Pain Point</a:t>
            </a:r>
            <a:endParaRPr kumimoji="0" lang="ko-KR" altLang="en-US" sz="1800" dirty="0">
              <a:solidFill>
                <a:srgbClr val="4472C4">
                  <a:lumMod val="50000"/>
                </a:srgb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LINE Seed Sans KR Bold" panose="020B0603020203020204" pitchFamily="50" charset="-127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200025" y="153593"/>
            <a:ext cx="60385" cy="284671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338987" y="645742"/>
            <a:ext cx="4188069" cy="33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400"/>
              <a:buFont typeface="Noto Sans Symbols"/>
              <a:buNone/>
            </a:pPr>
            <a:r>
              <a:rPr lang="ko-KR" sz="1400" b="1" i="0" u="none" strike="noStrike" cap="none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Pain</a:t>
            </a:r>
            <a:r>
              <a:rPr lang="ko-KR" sz="14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400" b="1" i="0" u="none" strike="noStrike" cap="none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Point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34" name="Google Shape;234;p3"/>
          <p:cNvGrpSpPr/>
          <p:nvPr/>
        </p:nvGrpSpPr>
        <p:grpSpPr>
          <a:xfrm>
            <a:off x="200025" y="717415"/>
            <a:ext cx="175563" cy="170983"/>
            <a:chOff x="4188618" y="3162300"/>
            <a:chExt cx="547687" cy="533400"/>
          </a:xfrm>
        </p:grpSpPr>
        <p:sp>
          <p:nvSpPr>
            <p:cNvPr id="235" name="Google Shape;235;p3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7" name="Google Shape;237;p3"/>
          <p:cNvSpPr/>
          <p:nvPr/>
        </p:nvSpPr>
        <p:spPr>
          <a:xfrm>
            <a:off x="210680" y="1708243"/>
            <a:ext cx="9507786" cy="4781457"/>
          </a:xfrm>
          <a:prstGeom prst="rect">
            <a:avLst/>
          </a:prstGeom>
          <a:solidFill>
            <a:srgbClr val="EBF0F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7773361" y="67378"/>
            <a:ext cx="2156604" cy="405510"/>
          </a:xfrm>
          <a:custGeom>
            <a:avLst/>
            <a:gdLst/>
            <a:ahLst/>
            <a:cxnLst/>
            <a:rect l="l" t="t" r="r" b="b"/>
            <a:pathLst>
              <a:path w="2156604" h="405510" extrusionOk="0">
                <a:moveTo>
                  <a:pt x="241539" y="8626"/>
                </a:moveTo>
                <a:lnTo>
                  <a:pt x="2156604" y="0"/>
                </a:lnTo>
                <a:lnTo>
                  <a:pt x="2156604" y="405510"/>
                </a:lnTo>
                <a:lnTo>
                  <a:pt x="0" y="405510"/>
                </a:lnTo>
                <a:lnTo>
                  <a:pt x="241539" y="8626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3"/>
          <p:cNvSpPr txBox="1"/>
          <p:nvPr/>
        </p:nvSpPr>
        <p:spPr>
          <a:xfrm>
            <a:off x="7420512" y="99709"/>
            <a:ext cx="244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Ⅰ. </a:t>
            </a:r>
            <a:r>
              <a:rPr kumimoji="0" lang="ko-KR" altLang="en-US" sz="1600" b="1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grpSp>
        <p:nvGrpSpPr>
          <p:cNvPr id="241" name="Google Shape;241;p3"/>
          <p:cNvGrpSpPr/>
          <p:nvPr/>
        </p:nvGrpSpPr>
        <p:grpSpPr>
          <a:xfrm>
            <a:off x="187529" y="1428434"/>
            <a:ext cx="3181295" cy="314456"/>
            <a:chOff x="187529" y="1428434"/>
            <a:chExt cx="4817744" cy="314456"/>
          </a:xfrm>
        </p:grpSpPr>
        <p:sp>
          <p:nvSpPr>
            <p:cNvPr id="242" name="Google Shape;242;p3"/>
            <p:cNvSpPr/>
            <p:nvPr/>
          </p:nvSpPr>
          <p:spPr>
            <a:xfrm>
              <a:off x="4054926" y="1428435"/>
              <a:ext cx="950347" cy="314455"/>
            </a:xfrm>
            <a:custGeom>
              <a:avLst/>
              <a:gdLst/>
              <a:ahLst/>
              <a:cxnLst/>
              <a:rect l="l" t="t" r="r" b="b"/>
              <a:pathLst>
                <a:path w="950347" h="314455" extrusionOk="0">
                  <a:moveTo>
                    <a:pt x="0" y="0"/>
                  </a:moveTo>
                  <a:lnTo>
                    <a:pt x="801022" y="0"/>
                  </a:lnTo>
                  <a:lnTo>
                    <a:pt x="950347" y="314455"/>
                  </a:lnTo>
                  <a:lnTo>
                    <a:pt x="0" y="31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87529" y="1428434"/>
              <a:ext cx="3972109" cy="314456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4" name="Google Shape;244;p3"/>
          <p:cNvSpPr txBox="1"/>
          <p:nvPr/>
        </p:nvSpPr>
        <p:spPr>
          <a:xfrm>
            <a:off x="187531" y="1441537"/>
            <a:ext cx="4673198" cy="2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보험 청구 </a:t>
            </a:r>
            <a:r>
              <a:rPr lang="ko-KR" sz="12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문서 처리 </a:t>
            </a: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프로세스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Pain</a:t>
            </a:r>
            <a:r>
              <a:rPr lang="ko-KR" sz="12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Point</a:t>
            </a:r>
            <a:endParaRPr sz="1200" b="1" i="0" u="none" strike="noStrike" cap="none" dirty="0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46" name="Google Shape;246;p3"/>
          <p:cNvGrpSpPr/>
          <p:nvPr/>
        </p:nvGrpSpPr>
        <p:grpSpPr>
          <a:xfrm>
            <a:off x="513445" y="1902839"/>
            <a:ext cx="3816099" cy="1038602"/>
            <a:chOff x="1108763" y="2013162"/>
            <a:chExt cx="3898009" cy="1038602"/>
          </a:xfrm>
        </p:grpSpPr>
        <p:sp>
          <p:nvSpPr>
            <p:cNvPr id="247" name="Google Shape;247;p3"/>
            <p:cNvSpPr/>
            <p:nvPr/>
          </p:nvSpPr>
          <p:spPr>
            <a:xfrm>
              <a:off x="1108763" y="2013162"/>
              <a:ext cx="2211902" cy="401159"/>
            </a:xfrm>
            <a:custGeom>
              <a:avLst/>
              <a:gdLst/>
              <a:ahLst/>
              <a:cxnLst/>
              <a:rect l="l" t="t" r="r" b="b"/>
              <a:pathLst>
                <a:path w="6299712" h="953218" extrusionOk="0">
                  <a:moveTo>
                    <a:pt x="0" y="0"/>
                  </a:moveTo>
                  <a:lnTo>
                    <a:pt x="5557840" y="25879"/>
                  </a:lnTo>
                  <a:lnTo>
                    <a:pt x="6299712" y="953218"/>
                  </a:lnTo>
                  <a:lnTo>
                    <a:pt x="0" y="953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108764" y="2342109"/>
              <a:ext cx="3898008" cy="709655"/>
            </a:xfrm>
            <a:prstGeom prst="roundRect">
              <a:avLst>
                <a:gd name="adj" fmla="val 10244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49" name="Google Shape;249;p3"/>
          <p:cNvSpPr txBox="1"/>
          <p:nvPr/>
        </p:nvSpPr>
        <p:spPr>
          <a:xfrm>
            <a:off x="499566" y="1910562"/>
            <a:ext cx="2293613" cy="32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인식(OCR)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0" name="Google Shape;250;p3"/>
          <p:cNvSpPr txBox="1"/>
          <p:nvPr/>
        </p:nvSpPr>
        <p:spPr>
          <a:xfrm>
            <a:off x="699354" y="2289526"/>
            <a:ext cx="3706390" cy="34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Malgun Gothic"/>
              <a:buNone/>
            </a:pPr>
            <a:r>
              <a:rPr lang="ko-KR" sz="1200" b="1" i="0" u="none" strike="noStrike" cap="none" dirty="0">
                <a:solidFill>
                  <a:srgbClr val="3A3838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저해상도, 사진 왜곡 시 인식률 저하</a:t>
            </a:r>
            <a:endParaRPr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51" name="Google Shape;251;p3" descr="배지 체크 표시1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46" y="2345962"/>
            <a:ext cx="171759" cy="171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"/>
          <p:cNvGrpSpPr/>
          <p:nvPr/>
        </p:nvGrpSpPr>
        <p:grpSpPr>
          <a:xfrm>
            <a:off x="604846" y="2581843"/>
            <a:ext cx="3800898" cy="343420"/>
            <a:chOff x="604846" y="2545213"/>
            <a:chExt cx="3800898" cy="343420"/>
          </a:xfrm>
        </p:grpSpPr>
        <p:sp>
          <p:nvSpPr>
            <p:cNvPr id="253" name="Google Shape;253;p3"/>
            <p:cNvSpPr txBox="1"/>
            <p:nvPr/>
          </p:nvSpPr>
          <p:spPr>
            <a:xfrm>
              <a:off x="699354" y="2545213"/>
              <a:ext cx="3706390" cy="343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 dirty="0" err="1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영문·의료용어</a:t>
              </a:r>
              <a:r>
                <a:rPr lang="ko-KR" sz="1200" b="1" i="0" u="none" strike="noStrike" cap="none" dirty="0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 혼합 문서 인식 한계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54" name="Google Shape;254;p3" descr="배지 체크 표시1 단색으로 채워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4846" y="2601649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3"/>
          <p:cNvGrpSpPr/>
          <p:nvPr/>
        </p:nvGrpSpPr>
        <p:grpSpPr>
          <a:xfrm>
            <a:off x="4520056" y="2360954"/>
            <a:ext cx="409183" cy="398509"/>
            <a:chOff x="4188618" y="3162300"/>
            <a:chExt cx="547687" cy="533400"/>
          </a:xfrm>
        </p:grpSpPr>
        <p:sp>
          <p:nvSpPr>
            <p:cNvPr id="256" name="Google Shape;256;p3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5100029" y="2164495"/>
            <a:ext cx="4360892" cy="799546"/>
            <a:chOff x="4900872" y="2250489"/>
            <a:chExt cx="3805546" cy="697726"/>
          </a:xfrm>
        </p:grpSpPr>
        <p:sp>
          <p:nvSpPr>
            <p:cNvPr id="259" name="Google Shape;259;p3"/>
            <p:cNvSpPr/>
            <p:nvPr/>
          </p:nvSpPr>
          <p:spPr>
            <a:xfrm>
              <a:off x="4909618" y="2258750"/>
              <a:ext cx="3756124" cy="681006"/>
            </a:xfrm>
            <a:prstGeom prst="roundRect">
              <a:avLst>
                <a:gd name="adj" fmla="val 50000"/>
              </a:avLst>
            </a:prstGeom>
            <a:solidFill>
              <a:srgbClr val="A3CD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900872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3D9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 rot="10800000">
              <a:off x="8008691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3D9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62" name="Google Shape;262;p3"/>
          <p:cNvSpPr txBox="1"/>
          <p:nvPr/>
        </p:nvSpPr>
        <p:spPr>
          <a:xfrm>
            <a:off x="5450080" y="2238899"/>
            <a:ext cx="36795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1600"/>
              <a:buFont typeface="Malgun Gothic"/>
              <a:buNone/>
            </a:pP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‘단순 텍스트 인식’</a:t>
            </a:r>
            <a:endParaRPr sz="1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1600"/>
              <a:buFont typeface="Malgun Gothic"/>
              <a:buNone/>
            </a:pP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→ ‘</a:t>
            </a:r>
            <a:r>
              <a:rPr lang="ko-KR" sz="1500" b="1" i="0" u="none" strike="noStrike" cap="none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문맥·레이아웃</a:t>
            </a: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인식으로 전환’ </a:t>
            </a:r>
            <a:r>
              <a:rPr lang="ko-KR" sz="1500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필요</a:t>
            </a:r>
            <a:endParaRPr sz="1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63" name="Google Shape;263;p3"/>
          <p:cNvGrpSpPr/>
          <p:nvPr/>
        </p:nvGrpSpPr>
        <p:grpSpPr>
          <a:xfrm>
            <a:off x="513445" y="3216287"/>
            <a:ext cx="3816099" cy="1480405"/>
            <a:chOff x="1108763" y="2013777"/>
            <a:chExt cx="3898009" cy="1480405"/>
          </a:xfrm>
        </p:grpSpPr>
        <p:sp>
          <p:nvSpPr>
            <p:cNvPr id="264" name="Google Shape;264;p3"/>
            <p:cNvSpPr/>
            <p:nvPr/>
          </p:nvSpPr>
          <p:spPr>
            <a:xfrm>
              <a:off x="1108763" y="2013777"/>
              <a:ext cx="2211902" cy="401159"/>
            </a:xfrm>
            <a:custGeom>
              <a:avLst/>
              <a:gdLst/>
              <a:ahLst/>
              <a:cxnLst/>
              <a:rect l="l" t="t" r="r" b="b"/>
              <a:pathLst>
                <a:path w="6299712" h="953218" extrusionOk="0">
                  <a:moveTo>
                    <a:pt x="0" y="0"/>
                  </a:moveTo>
                  <a:lnTo>
                    <a:pt x="5557840" y="25879"/>
                  </a:lnTo>
                  <a:lnTo>
                    <a:pt x="6299712" y="953218"/>
                  </a:lnTo>
                  <a:lnTo>
                    <a:pt x="0" y="953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C2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108764" y="2342109"/>
              <a:ext cx="3898008" cy="1152073"/>
            </a:xfrm>
            <a:prstGeom prst="roundRect">
              <a:avLst>
                <a:gd name="adj" fmla="val 5434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66" name="Google Shape;266;p3"/>
          <p:cNvSpPr txBox="1"/>
          <p:nvPr/>
        </p:nvSpPr>
        <p:spPr>
          <a:xfrm>
            <a:off x="499568" y="3235367"/>
            <a:ext cx="1911124" cy="32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None/>
            </a:pPr>
            <a:r>
              <a:rPr lang="ko-KR" sz="14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분류(</a:t>
            </a:r>
            <a:r>
              <a:rPr lang="ko-KR" sz="1400" b="1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Classification</a:t>
            </a:r>
            <a:r>
              <a:rPr lang="ko-KR" sz="1400" b="1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)</a:t>
            </a:r>
            <a:endParaRPr sz="1400" b="1" i="0" u="none" strike="noStrike" cap="none" dirty="0">
              <a:solidFill>
                <a:srgbClr val="FFFFF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267" name="Google Shape;267;p3"/>
          <p:cNvGrpSpPr/>
          <p:nvPr/>
        </p:nvGrpSpPr>
        <p:grpSpPr>
          <a:xfrm>
            <a:off x="604846" y="3602359"/>
            <a:ext cx="3744420" cy="599107"/>
            <a:chOff x="604846" y="3602359"/>
            <a:chExt cx="3744420" cy="599107"/>
          </a:xfrm>
        </p:grpSpPr>
        <p:sp>
          <p:nvSpPr>
            <p:cNvPr id="268" name="Google Shape;268;p3"/>
            <p:cNvSpPr txBox="1"/>
            <p:nvPr/>
          </p:nvSpPr>
          <p:spPr>
            <a:xfrm>
              <a:off x="699354" y="3602359"/>
              <a:ext cx="3649912" cy="59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 dirty="0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문서 양식이 병원마다 상이해 </a:t>
              </a:r>
              <a:r>
                <a:rPr lang="ko-KR" sz="1200" b="1" i="0" u="none" strike="noStrike" cap="none" dirty="0" err="1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오분류</a:t>
              </a:r>
              <a:r>
                <a:rPr lang="ko-KR" sz="1200" b="1" i="0" u="none" strike="noStrike" cap="none" dirty="0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 빈번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69" name="Google Shape;269;p3" descr="배지 체크 표시1 단색으로 채워진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4846" y="3658795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3"/>
          <p:cNvGrpSpPr/>
          <p:nvPr/>
        </p:nvGrpSpPr>
        <p:grpSpPr>
          <a:xfrm>
            <a:off x="4520056" y="3915661"/>
            <a:ext cx="409183" cy="398509"/>
            <a:chOff x="4188618" y="3162300"/>
            <a:chExt cx="547687" cy="533400"/>
          </a:xfrm>
        </p:grpSpPr>
        <p:sp>
          <p:nvSpPr>
            <p:cNvPr id="271" name="Google Shape;271;p3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5100029" y="3715143"/>
            <a:ext cx="4360892" cy="799546"/>
            <a:chOff x="4900872" y="2250489"/>
            <a:chExt cx="3805546" cy="697726"/>
          </a:xfrm>
        </p:grpSpPr>
        <p:sp>
          <p:nvSpPr>
            <p:cNvPr id="274" name="Google Shape;274;p3"/>
            <p:cNvSpPr/>
            <p:nvPr/>
          </p:nvSpPr>
          <p:spPr>
            <a:xfrm>
              <a:off x="4909618" y="2258750"/>
              <a:ext cx="3756124" cy="681006"/>
            </a:xfrm>
            <a:prstGeom prst="roundRect">
              <a:avLst>
                <a:gd name="adj" fmla="val 50000"/>
              </a:avLst>
            </a:prstGeom>
            <a:solidFill>
              <a:srgbClr val="CEEF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900872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3BC2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 rot="10800000">
              <a:off x="8008691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3BC2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77" name="Google Shape;277;p3"/>
          <p:cNvGrpSpPr/>
          <p:nvPr/>
        </p:nvGrpSpPr>
        <p:grpSpPr>
          <a:xfrm>
            <a:off x="604846" y="3967603"/>
            <a:ext cx="3744420" cy="495218"/>
            <a:chOff x="604846" y="4005064"/>
            <a:chExt cx="3744420" cy="495218"/>
          </a:xfrm>
        </p:grpSpPr>
        <p:sp>
          <p:nvSpPr>
            <p:cNvPr id="278" name="Google Shape;278;p3"/>
            <p:cNvSpPr txBox="1"/>
            <p:nvPr/>
          </p:nvSpPr>
          <p:spPr>
            <a:xfrm>
              <a:off x="699354" y="4005064"/>
              <a:ext cx="3649912" cy="495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 dirty="0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비정형 문서(사진 등) 분류 어려움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79" name="Google Shape;279;p3" descr="배지 체크 표시1 단색으로 채워진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4846" y="4061499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3"/>
          <p:cNvGrpSpPr/>
          <p:nvPr/>
        </p:nvGrpSpPr>
        <p:grpSpPr>
          <a:xfrm>
            <a:off x="513445" y="5005944"/>
            <a:ext cx="3816099" cy="1071958"/>
            <a:chOff x="1108763" y="2013162"/>
            <a:chExt cx="3898009" cy="985794"/>
          </a:xfrm>
        </p:grpSpPr>
        <p:sp>
          <p:nvSpPr>
            <p:cNvPr id="281" name="Google Shape;281;p3"/>
            <p:cNvSpPr/>
            <p:nvPr/>
          </p:nvSpPr>
          <p:spPr>
            <a:xfrm>
              <a:off x="1108763" y="2013162"/>
              <a:ext cx="2211902" cy="401159"/>
            </a:xfrm>
            <a:custGeom>
              <a:avLst/>
              <a:gdLst/>
              <a:ahLst/>
              <a:cxnLst/>
              <a:rect l="l" t="t" r="r" b="b"/>
              <a:pathLst>
                <a:path w="6299712" h="953218" extrusionOk="0">
                  <a:moveTo>
                    <a:pt x="0" y="0"/>
                  </a:moveTo>
                  <a:lnTo>
                    <a:pt x="5557840" y="25879"/>
                  </a:lnTo>
                  <a:lnTo>
                    <a:pt x="6299712" y="953218"/>
                  </a:lnTo>
                  <a:lnTo>
                    <a:pt x="0" y="953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108764" y="2342109"/>
              <a:ext cx="3898008" cy="656847"/>
            </a:xfrm>
            <a:prstGeom prst="roundRect">
              <a:avLst>
                <a:gd name="adj" fmla="val 10244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83" name="Google Shape;283;p3"/>
          <p:cNvSpPr txBox="1"/>
          <p:nvPr/>
        </p:nvSpPr>
        <p:spPr>
          <a:xfrm>
            <a:off x="499567" y="5013667"/>
            <a:ext cx="1744870" cy="32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None/>
            </a:pPr>
            <a:r>
              <a:rPr lang="ko-KR" sz="14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검증 (</a:t>
            </a:r>
            <a:r>
              <a:rPr lang="ko-KR" sz="1400" b="1" i="0" u="none" strike="noStrike" cap="none" dirty="0" err="1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Validation</a:t>
            </a:r>
            <a:r>
              <a:rPr lang="ko-KR" sz="1400" b="1" i="0" u="none" strike="noStrike" cap="none" dirty="0">
                <a:solidFill>
                  <a:srgbClr val="FF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)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4" name="Google Shape;284;p3"/>
          <p:cNvGrpSpPr/>
          <p:nvPr/>
        </p:nvGrpSpPr>
        <p:grpSpPr>
          <a:xfrm>
            <a:off x="604846" y="5445224"/>
            <a:ext cx="3800898" cy="343420"/>
            <a:chOff x="604846" y="5392631"/>
            <a:chExt cx="3800898" cy="343420"/>
          </a:xfrm>
        </p:grpSpPr>
        <p:sp>
          <p:nvSpPr>
            <p:cNvPr id="285" name="Google Shape;285;p3"/>
            <p:cNvSpPr txBox="1"/>
            <p:nvPr/>
          </p:nvSpPr>
          <p:spPr>
            <a:xfrm>
              <a:off x="699354" y="5392631"/>
              <a:ext cx="3706390" cy="343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질병코드·금액 간 논리검증 미흡</a:t>
              </a: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86" name="Google Shape;286;p3" descr="배지 체크 표시1 단색으로 채워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4846" y="5449067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3"/>
          <p:cNvGrpSpPr/>
          <p:nvPr/>
        </p:nvGrpSpPr>
        <p:grpSpPr>
          <a:xfrm>
            <a:off x="604846" y="5733256"/>
            <a:ext cx="3800898" cy="343420"/>
            <a:chOff x="604846" y="5648318"/>
            <a:chExt cx="3800898" cy="343420"/>
          </a:xfrm>
        </p:grpSpPr>
        <p:sp>
          <p:nvSpPr>
            <p:cNvPr id="288" name="Google Shape;288;p3"/>
            <p:cNvSpPr txBox="1"/>
            <p:nvPr/>
          </p:nvSpPr>
          <p:spPr>
            <a:xfrm>
              <a:off x="699354" y="5648318"/>
              <a:ext cx="3706390" cy="343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LLM 기반 의미 검증 부재</a:t>
              </a:r>
              <a:endParaRPr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89" name="Google Shape;289;p3" descr="배지 체크 표시1 단색으로 채워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4846" y="5704754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3"/>
          <p:cNvGrpSpPr/>
          <p:nvPr/>
        </p:nvGrpSpPr>
        <p:grpSpPr>
          <a:xfrm>
            <a:off x="4520056" y="5464059"/>
            <a:ext cx="409183" cy="398509"/>
            <a:chOff x="4188618" y="3162300"/>
            <a:chExt cx="547687" cy="533400"/>
          </a:xfrm>
        </p:grpSpPr>
        <p:sp>
          <p:nvSpPr>
            <p:cNvPr id="291" name="Google Shape;291;p3"/>
            <p:cNvSpPr/>
            <p:nvPr/>
          </p:nvSpPr>
          <p:spPr>
            <a:xfrm>
              <a:off x="44172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188618" y="3162300"/>
              <a:ext cx="319087" cy="533400"/>
            </a:xfrm>
            <a:custGeom>
              <a:avLst/>
              <a:gdLst/>
              <a:ahLst/>
              <a:cxnLst/>
              <a:rect l="l" t="t" r="r" b="b"/>
              <a:pathLst>
                <a:path w="319087" h="533400" extrusionOk="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93" name="Google Shape;293;p3"/>
          <p:cNvGrpSpPr/>
          <p:nvPr/>
        </p:nvGrpSpPr>
        <p:grpSpPr>
          <a:xfrm>
            <a:off x="5100029" y="5288049"/>
            <a:ext cx="4360892" cy="799546"/>
            <a:chOff x="4900872" y="2250489"/>
            <a:chExt cx="3805546" cy="697726"/>
          </a:xfrm>
        </p:grpSpPr>
        <p:sp>
          <p:nvSpPr>
            <p:cNvPr id="294" name="Google Shape;294;p3"/>
            <p:cNvSpPr/>
            <p:nvPr/>
          </p:nvSpPr>
          <p:spPr>
            <a:xfrm>
              <a:off x="4909618" y="2258750"/>
              <a:ext cx="3756124" cy="681006"/>
            </a:xfrm>
            <a:prstGeom prst="roundRect">
              <a:avLst>
                <a:gd name="adj" fmla="val 50000"/>
              </a:avLst>
            </a:prstGeom>
            <a:solidFill>
              <a:srgbClr val="CCF0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900872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41C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 rot="10800000">
              <a:off x="8008691" y="2250489"/>
              <a:ext cx="697727" cy="697726"/>
            </a:xfrm>
            <a:prstGeom prst="blockArc">
              <a:avLst>
                <a:gd name="adj1" fmla="val 5245581"/>
                <a:gd name="adj2" fmla="val 16215652"/>
                <a:gd name="adj3" fmla="val 6458"/>
              </a:avLst>
            </a:prstGeom>
            <a:solidFill>
              <a:srgbClr val="41C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97" name="Google Shape;297;p3"/>
          <p:cNvGrpSpPr/>
          <p:nvPr/>
        </p:nvGrpSpPr>
        <p:grpSpPr>
          <a:xfrm>
            <a:off x="604846" y="4301934"/>
            <a:ext cx="3744420" cy="495218"/>
            <a:chOff x="604846" y="4301934"/>
            <a:chExt cx="3744420" cy="495218"/>
          </a:xfrm>
        </p:grpSpPr>
        <p:sp>
          <p:nvSpPr>
            <p:cNvPr id="298" name="Google Shape;298;p3"/>
            <p:cNvSpPr txBox="1"/>
            <p:nvPr/>
          </p:nvSpPr>
          <p:spPr>
            <a:xfrm>
              <a:off x="699354" y="4301934"/>
              <a:ext cx="3649912" cy="495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200"/>
                <a:buFont typeface="Malgun Gothic"/>
                <a:buNone/>
              </a:pPr>
              <a:r>
                <a:rPr lang="ko-KR" sz="1200" b="1" i="0" u="none" strike="noStrike" cap="none" dirty="0">
                  <a:solidFill>
                    <a:srgbClr val="3A3838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Malgun Gothic"/>
                  <a:sym typeface="Malgun Gothic"/>
                </a:rPr>
                <a:t>OCR 텍스트 기반만으로는 문맥 판단 불가</a:t>
              </a:r>
              <a:endParaRPr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pic>
          <p:nvPicPr>
            <p:cNvPr id="299" name="Google Shape;299;p3" descr="배지 체크 표시1 단색으로 채워진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4846" y="4358369"/>
              <a:ext cx="171759" cy="171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3"/>
          <p:cNvSpPr txBox="1"/>
          <p:nvPr/>
        </p:nvSpPr>
        <p:spPr>
          <a:xfrm>
            <a:off x="375588" y="946596"/>
            <a:ext cx="8376139" cy="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2064" marR="0" lvl="0" indent="-820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Malgun Gothic"/>
              <a:buNone/>
            </a:pPr>
            <a:r>
              <a:rPr 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- 보험 청구 자동화는 단순 OCR 수준을 넘어, 문서를 이해하고 의미를 검증하는 지능형 파이프라인으로 발전해야 </a:t>
            </a:r>
            <a:r>
              <a:rPr lang="ko-KR" altLang="en-US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합니다</a:t>
            </a:r>
            <a:r>
              <a:rPr lang="en-US" altLang="ko-KR" sz="1100" i="0" u="none" strike="noStrike" cap="none" dirty="0">
                <a:solidFill>
                  <a:srgbClr val="262626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Malgun Gothic"/>
                <a:sym typeface="Malgun Gothic"/>
              </a:rPr>
              <a:t>.</a:t>
            </a:r>
            <a:endParaRPr sz="1100" i="0" u="none" strike="noStrike" cap="none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3"/>
          <p:cNvSpPr txBox="1"/>
          <p:nvPr/>
        </p:nvSpPr>
        <p:spPr>
          <a:xfrm>
            <a:off x="5539471" y="3825852"/>
            <a:ext cx="35217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1600"/>
              <a:buFont typeface="Malgun Gothic"/>
              <a:buNone/>
            </a:pP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‘OCR 텍스트’ + ‘시각적 구조 기반 </a:t>
            </a:r>
            <a:endParaRPr sz="1500" b="1" i="0" u="none" strike="noStrike" cap="none" dirty="0">
              <a:solidFill>
                <a:srgbClr val="1F3864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1600"/>
              <a:buFont typeface="Malgun Gothic"/>
              <a:buNone/>
            </a:pP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문서 자동화’ </a:t>
            </a:r>
            <a:r>
              <a:rPr lang="ko-KR" sz="1500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필요</a:t>
            </a:r>
            <a:endParaRPr sz="1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Google Shape;302;p3"/>
          <p:cNvSpPr txBox="1"/>
          <p:nvPr/>
        </p:nvSpPr>
        <p:spPr>
          <a:xfrm>
            <a:off x="5539471" y="5384417"/>
            <a:ext cx="35217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1600"/>
              <a:buFont typeface="Malgun Gothic"/>
              <a:buNone/>
            </a:pPr>
            <a:r>
              <a:rPr lang="ko-KR" sz="1500" b="1" i="0" u="none" strike="noStrike" cap="none" dirty="0" err="1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질병코드·금액</a:t>
            </a:r>
            <a:r>
              <a:rPr lang="ko-KR" sz="1500" b="1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 등 의미적 일치까지 자동 확인 </a:t>
            </a:r>
            <a:r>
              <a:rPr lang="ko-KR" sz="1500" i="0" u="none" strike="noStrike" cap="none" dirty="0">
                <a:solidFill>
                  <a:srgbClr val="1F3864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Malgun Gothic"/>
                <a:sym typeface="Malgun Gothic"/>
              </a:rPr>
              <a:t>필요</a:t>
            </a:r>
            <a:endParaRPr sz="1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C44FF2C-2A14-6F62-44DD-DF68F3E4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57496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B6F2B4-0CBB-43B7-BCC4-F5B6CA28F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E58C3-CD71-E0F0-A9CA-385B9423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0320E3-28C0-6AB6-8F40-937BDCB29B0D}"/>
              </a:ext>
            </a:extLst>
          </p:cNvPr>
          <p:cNvSpPr/>
          <p:nvPr/>
        </p:nvSpPr>
        <p:spPr>
          <a:xfrm>
            <a:off x="1738286" y="3654287"/>
            <a:ext cx="6429428" cy="72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 defTabSz="4572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rgbClr val="4472C4">
                    <a:lumMod val="50000"/>
                  </a:srgb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맑은 고딕 Semilight" panose="020B0502040204020203" pitchFamily="50" charset="-127"/>
              </a:rPr>
              <a:t>프로젝트 관리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5921C7-4B6F-A5D2-CD55-952582BB517B}"/>
              </a:ext>
            </a:extLst>
          </p:cNvPr>
          <p:cNvSpPr/>
          <p:nvPr/>
        </p:nvSpPr>
        <p:spPr bwMode="auto">
          <a:xfrm>
            <a:off x="4594955" y="2682400"/>
            <a:ext cx="716091" cy="650050"/>
          </a:xfrm>
          <a:prstGeom prst="rect">
            <a:avLst/>
          </a:prstGeom>
          <a:solidFill>
            <a:srgbClr val="1F3662"/>
          </a:solidFill>
          <a:ln w="3175" cap="flat" cmpd="sng" algn="ctr">
            <a:solidFill>
              <a:srgbClr val="1F4E7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Ⅱ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Picture 2" descr="클로버 ">
            <a:extLst>
              <a:ext uri="{FF2B5EF4-FFF2-40B4-BE49-F238E27FC236}">
                <a16:creationId xmlns:a16="http://schemas.microsoft.com/office/drawing/2014/main" id="{E9AC70FD-7780-0CD7-5799-99628C2B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8" y="6309320"/>
            <a:ext cx="427112" cy="4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73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ptyYAaN0.EEllrjOUlK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표지">
  <a:themeElements>
    <a:clrScheme name="elio color">
      <a:dk1>
        <a:srgbClr val="000000"/>
      </a:dk1>
      <a:lt1>
        <a:srgbClr val="FFFFFF"/>
      </a:lt1>
      <a:dk2>
        <a:srgbClr val="E0CB7C"/>
      </a:dk2>
      <a:lt2>
        <a:srgbClr val="88929B"/>
      </a:lt2>
      <a:accent1>
        <a:srgbClr val="F36622"/>
      </a:accent1>
      <a:accent2>
        <a:srgbClr val="909194"/>
      </a:accent2>
      <a:accent3>
        <a:srgbClr val="76D094"/>
      </a:accent3>
      <a:accent4>
        <a:srgbClr val="797979"/>
      </a:accent4>
      <a:accent5>
        <a:srgbClr val="24A2CA"/>
      </a:accent5>
      <a:accent6>
        <a:srgbClr val="B2D22C"/>
      </a:accent6>
      <a:hlink>
        <a:srgbClr val="000000"/>
      </a:hlink>
      <a:folHlink>
        <a:srgbClr val="000000"/>
      </a:folHlink>
    </a:clrScheme>
    <a:fontScheme name="elio typo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75000"/>
            </a:schemeClr>
          </a:solidFill>
          <a:prstDash val="lgDash"/>
          <a:round/>
          <a:headEnd type="none" w="med" len="med"/>
          <a:tailEnd type="none" w="med" len="med"/>
        </a:ln>
        <a:effectLst/>
      </a:spPr>
      <a:bodyPr lIns="36000" tIns="18000" rIns="36000" bIns="18000" rtlCol="0" anchor="ctr"/>
      <a:lstStyle>
        <a:defPPr algn="ctr">
          <a:defRPr sz="1200" dirty="0">
            <a:latin typeface="+mn-ea"/>
            <a:ea typeface="+mn-ea"/>
          </a:defRPr>
        </a:defPPr>
      </a:lstStyle>
    </a:spDef>
    <a:lnDef>
      <a:spPr bwMode="auto">
        <a:noFill/>
        <a:ln w="3175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54000" tIns="18000" rIns="54000" bIns="1800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1" hangingPunct="0">
          <a:lnSpc>
            <a:spcPts val="16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ea"/>
            <a:ea typeface="+mn-ea"/>
            <a:cs typeface="+mj-cs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0000"/>
        </a:dk1>
        <a:lt1>
          <a:srgbClr val="FFFFFF"/>
        </a:lt1>
        <a:dk2>
          <a:srgbClr val="003366"/>
        </a:dk2>
        <a:lt2>
          <a:srgbClr val="DDDDDD"/>
        </a:lt2>
        <a:accent1>
          <a:srgbClr val="99CC00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8AB9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표지">
  <a:themeElements>
    <a:clrScheme name="elio color">
      <a:dk1>
        <a:srgbClr val="000000"/>
      </a:dk1>
      <a:lt1>
        <a:srgbClr val="FFFFFF"/>
      </a:lt1>
      <a:dk2>
        <a:srgbClr val="E0CB7C"/>
      </a:dk2>
      <a:lt2>
        <a:srgbClr val="88929B"/>
      </a:lt2>
      <a:accent1>
        <a:srgbClr val="F36622"/>
      </a:accent1>
      <a:accent2>
        <a:srgbClr val="909194"/>
      </a:accent2>
      <a:accent3>
        <a:srgbClr val="76D094"/>
      </a:accent3>
      <a:accent4>
        <a:srgbClr val="797979"/>
      </a:accent4>
      <a:accent5>
        <a:srgbClr val="24A2CA"/>
      </a:accent5>
      <a:accent6>
        <a:srgbClr val="B2D22C"/>
      </a:accent6>
      <a:hlink>
        <a:srgbClr val="000000"/>
      </a:hlink>
      <a:folHlink>
        <a:srgbClr val="000000"/>
      </a:folHlink>
    </a:clrScheme>
    <a:fontScheme name="elio typo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75000"/>
            </a:schemeClr>
          </a:solidFill>
          <a:prstDash val="lgDash"/>
          <a:round/>
          <a:headEnd type="none" w="med" len="med"/>
          <a:tailEnd type="none" w="med" len="med"/>
        </a:ln>
        <a:effectLst/>
      </a:spPr>
      <a:bodyPr lIns="36000" tIns="18000" rIns="36000" bIns="18000" rtlCol="0" anchor="ctr"/>
      <a:lstStyle>
        <a:defPPr algn="ctr">
          <a:defRPr sz="1200" dirty="0">
            <a:latin typeface="+mn-ea"/>
            <a:ea typeface="+mn-ea"/>
          </a:defRPr>
        </a:defPPr>
      </a:lstStyle>
    </a:spDef>
    <a:lnDef>
      <a:spPr bwMode="auto">
        <a:noFill/>
        <a:ln w="3175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54000" tIns="18000" rIns="54000" bIns="1800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1" hangingPunct="0">
          <a:lnSpc>
            <a:spcPts val="16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ea"/>
            <a:ea typeface="+mn-ea"/>
            <a:cs typeface="+mj-cs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0000"/>
        </a:dk1>
        <a:lt1>
          <a:srgbClr val="FFFFFF"/>
        </a:lt1>
        <a:dk2>
          <a:srgbClr val="003366"/>
        </a:dk2>
        <a:lt2>
          <a:srgbClr val="DDDDDD"/>
        </a:lt2>
        <a:accent1>
          <a:srgbClr val="99CC00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8AB9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표지">
  <a:themeElements>
    <a:clrScheme name="elio color">
      <a:dk1>
        <a:srgbClr val="000000"/>
      </a:dk1>
      <a:lt1>
        <a:srgbClr val="FFFFFF"/>
      </a:lt1>
      <a:dk2>
        <a:srgbClr val="E0CB7C"/>
      </a:dk2>
      <a:lt2>
        <a:srgbClr val="88929B"/>
      </a:lt2>
      <a:accent1>
        <a:srgbClr val="F36622"/>
      </a:accent1>
      <a:accent2>
        <a:srgbClr val="909194"/>
      </a:accent2>
      <a:accent3>
        <a:srgbClr val="76D094"/>
      </a:accent3>
      <a:accent4>
        <a:srgbClr val="797979"/>
      </a:accent4>
      <a:accent5>
        <a:srgbClr val="24A2CA"/>
      </a:accent5>
      <a:accent6>
        <a:srgbClr val="B2D22C"/>
      </a:accent6>
      <a:hlink>
        <a:srgbClr val="000000"/>
      </a:hlink>
      <a:folHlink>
        <a:srgbClr val="000000"/>
      </a:folHlink>
    </a:clrScheme>
    <a:fontScheme name="elio typo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3175" cap="flat" cmpd="sng" algn="ctr">
          <a:solidFill>
            <a:schemeClr val="bg1">
              <a:lumMod val="75000"/>
            </a:schemeClr>
          </a:solidFill>
          <a:prstDash val="lgDash"/>
          <a:round/>
          <a:headEnd type="none" w="med" len="med"/>
          <a:tailEnd type="none" w="med" len="med"/>
        </a:ln>
        <a:effectLst/>
      </a:spPr>
      <a:bodyPr lIns="36000" tIns="18000" rIns="36000" bIns="18000" rtlCol="0" anchor="ctr"/>
      <a:lstStyle>
        <a:defPPr algn="ctr">
          <a:defRPr sz="1200" dirty="0">
            <a:latin typeface="+mn-ea"/>
            <a:ea typeface="+mn-ea"/>
          </a:defRPr>
        </a:defPPr>
      </a:lstStyle>
    </a:spDef>
    <a:lnDef>
      <a:spPr bwMode="auto">
        <a:noFill/>
        <a:ln w="3175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54000" tIns="18000" rIns="54000" bIns="1800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1" hangingPunct="0">
          <a:lnSpc>
            <a:spcPts val="16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i="0" u="none" strike="noStrike" kern="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ea"/>
            <a:ea typeface="+mn-ea"/>
            <a:cs typeface="+mj-cs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0000"/>
        </a:dk1>
        <a:lt1>
          <a:srgbClr val="FFFFFF"/>
        </a:lt1>
        <a:dk2>
          <a:srgbClr val="003366"/>
        </a:dk2>
        <a:lt2>
          <a:srgbClr val="DDDDDD"/>
        </a:lt2>
        <a:accent1>
          <a:srgbClr val="99CC00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8AB9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356732</TotalTime>
  <Words>3723</Words>
  <Application>Microsoft Office PowerPoint</Application>
  <PresentationFormat>A4 용지(210x297mm)</PresentationFormat>
  <Paragraphs>790</Paragraphs>
  <Slides>31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8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58" baseType="lpstr">
      <vt:lpstr>맑은 고딕</vt:lpstr>
      <vt:lpstr>경기천년제목 Light</vt:lpstr>
      <vt:lpstr>나눔고딕</vt:lpstr>
      <vt:lpstr>Calibri Light</vt:lpstr>
      <vt:lpstr>Noto Sans Symbols</vt:lpstr>
      <vt:lpstr>Wingdings</vt:lpstr>
      <vt:lpstr>경기천년제목OTF Medium</vt:lpstr>
      <vt:lpstr>경기천년제목 Medium</vt:lpstr>
      <vt:lpstr>맑은 고딕</vt:lpstr>
      <vt:lpstr>경기천년제목OTF Bold</vt:lpstr>
      <vt:lpstr>굴림</vt:lpstr>
      <vt:lpstr>경기천년제목 Bold</vt:lpstr>
      <vt:lpstr>경기천년바탕 Bold</vt:lpstr>
      <vt:lpstr>경기천년제목OTF Light</vt:lpstr>
      <vt:lpstr>Calibri</vt:lpstr>
      <vt:lpstr>HY헤드라인M</vt:lpstr>
      <vt:lpstr>Arial</vt:lpstr>
      <vt:lpstr>경기천년제목VOTF Bold</vt:lpstr>
      <vt:lpstr>3_표지</vt:lpstr>
      <vt:lpstr>Office 테마</vt:lpstr>
      <vt:lpstr>1_Office 테마</vt:lpstr>
      <vt:lpstr>2_Office 테마</vt:lpstr>
      <vt:lpstr>3_Office 테마</vt:lpstr>
      <vt:lpstr>4_표지</vt:lpstr>
      <vt:lpstr>6_Office 테마</vt:lpstr>
      <vt:lpstr>5_표지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가립회계법인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kmac</dc:creator>
  <cp:lastModifiedBy>Admin</cp:lastModifiedBy>
  <cp:revision>18781</cp:revision>
  <cp:lastPrinted>2024-02-23T06:30:16Z</cp:lastPrinted>
  <dcterms:created xsi:type="dcterms:W3CDTF">1999-11-26T05:46:53Z</dcterms:created>
  <dcterms:modified xsi:type="dcterms:W3CDTF">2025-11-06T08:41:25Z</dcterms:modified>
</cp:coreProperties>
</file>